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  <p:sldId id="298" r:id="rId4"/>
    <p:sldId id="297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99" r:id="rId16"/>
    <p:sldId id="274" r:id="rId17"/>
    <p:sldId id="292" r:id="rId18"/>
    <p:sldId id="291" r:id="rId19"/>
    <p:sldId id="277" r:id="rId20"/>
    <p:sldId id="278" r:id="rId21"/>
    <p:sldId id="280" r:id="rId22"/>
    <p:sldId id="281" r:id="rId23"/>
    <p:sldId id="282" r:id="rId24"/>
    <p:sldId id="283" r:id="rId25"/>
    <p:sldId id="284" r:id="rId26"/>
    <p:sldId id="300" r:id="rId27"/>
    <p:sldId id="285" r:id="rId28"/>
    <p:sldId id="286" r:id="rId29"/>
    <p:sldId id="287" r:id="rId30"/>
    <p:sldId id="289" r:id="rId31"/>
    <p:sldId id="288" r:id="rId32"/>
    <p:sldId id="290" r:id="rId33"/>
    <p:sldId id="294" r:id="rId34"/>
    <p:sldId id="302" r:id="rId35"/>
    <p:sldId id="295" r:id="rId36"/>
    <p:sldId id="293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p.manish92@gmail.com" initials="" lastIdx="1" clrIdx="0">
    <p:extLst>
      <p:ext uri="{19B8F6BF-5375-455C-9EA6-DF929625EA0E}">
        <p15:presenceInfo xmlns:p15="http://schemas.microsoft.com/office/powerpoint/2012/main" userId="c4e934bb9294e5d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" d="2"/>
          <a:sy n="1" d="2"/>
        </p:scale>
        <p:origin x="-2064" y="-8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commentAuthors" Target="commentAuthor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6-28T07:21:47.084" idx="1">
    <p:pos x="10" y="10"/>
    <p:text>Department of Higher Education Chhattisgarh </p:text>
    <p:extLst>
      <p:ext uri="{C676402C-5697-4E1C-873F-D02D1690AC5C}">
        <p15:threadingInfo xmlns:p15="http://schemas.microsoft.com/office/powerpoint/2012/main" timeZoneBias="-33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274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97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4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08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7/1/2024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262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09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67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1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61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08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49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7/1/2024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02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3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680">
          <p15:clr>
            <a:srgbClr val="F26B43"/>
          </p15:clr>
        </p15:guide>
        <p15:guide id="4" pos="7000">
          <p15:clr>
            <a:srgbClr val="F26B43"/>
          </p15:clr>
        </p15:guide>
        <p15:guide id="5" orient="horz" pos="679">
          <p15:clr>
            <a:srgbClr val="F26B43"/>
          </p15:clr>
        </p15:guide>
        <p15:guide id="6" orient="horz" pos="3640">
          <p15:clr>
            <a:srgbClr val="F26B43"/>
          </p15:clr>
        </p15:guide>
        <p15:guide id="7" pos="6644">
          <p15:clr>
            <a:srgbClr val="F26B43"/>
          </p15:clr>
        </p15:guide>
        <p15:guide id="8" pos="6289">
          <p15:clr>
            <a:srgbClr val="F26B43"/>
          </p15:clr>
        </p15:guide>
        <p15:guide id="9" pos="5945">
          <p15:clr>
            <a:srgbClr val="F26B43"/>
          </p15:clr>
        </p15:guide>
        <p15:guide id="10" pos="1391">
          <p15:clr>
            <a:srgbClr val="F26B43"/>
          </p15:clr>
        </p15:guide>
        <p15:guide id="11" pos="1032">
          <p15:clr>
            <a:srgbClr val="F26B43"/>
          </p15:clr>
        </p15:guide>
        <p15:guide id="12" pos="1732">
          <p15:clr>
            <a:srgbClr val="F26B43"/>
          </p15:clr>
        </p15:guide>
        <p15:guide id="13" pos="2084">
          <p15:clr>
            <a:srgbClr val="F26B43"/>
          </p15:clr>
        </p15:guide>
        <p15:guide id="14" pos="5596">
          <p15:clr>
            <a:srgbClr val="F26B43"/>
          </p15:clr>
        </p15:guide>
        <p15:guide id="15" pos="2436">
          <p15:clr>
            <a:srgbClr val="F26B43"/>
          </p15:clr>
        </p15:guide>
        <p15:guide id="16" pos="5244">
          <p15:clr>
            <a:srgbClr val="F26B43"/>
          </p15:clr>
        </p15:guide>
        <p15:guide id="17" pos="2792">
          <p15:clr>
            <a:srgbClr val="F26B43"/>
          </p15:clr>
        </p15:guide>
        <p15:guide id="18" pos="4892">
          <p15:clr>
            <a:srgbClr val="F26B43"/>
          </p15:clr>
        </p15:guide>
        <p15:guide id="19" pos="4543">
          <p15:clr>
            <a:srgbClr val="F26B43"/>
          </p15:clr>
        </p15:guide>
        <p15:guide id="20" pos="3488">
          <p15:clr>
            <a:srgbClr val="F26B43"/>
          </p15:clr>
        </p15:guide>
        <p15:guide id="21" pos="4192">
          <p15:clr>
            <a:srgbClr val="F26B43"/>
          </p15:clr>
        </p15:guide>
        <p15:guide id="22" pos="3840">
          <p15:clr>
            <a:srgbClr val="F26B43"/>
          </p15:clr>
        </p15:guide>
        <p15:guide id="23" pos="340">
          <p15:clr>
            <a:srgbClr val="A4A3A4"/>
          </p15:clr>
        </p15:guide>
        <p15:guide id="24" pos="7340">
          <p15:clr>
            <a:srgbClr val="A4A3A4"/>
          </p15:clr>
        </p15:guide>
        <p15:guide id="25" orient="horz" pos="1062">
          <p15:clr>
            <a:srgbClr val="5ACBF0"/>
          </p15:clr>
        </p15:guide>
        <p15:guide id="26" orient="horz" pos="3982">
          <p15:clr>
            <a:srgbClr val="A4A3A4"/>
          </p15:clr>
        </p15:guide>
        <p15:guide id="27" orient="horz" pos="338">
          <p15:clr>
            <a:srgbClr val="A4A3A4"/>
          </p15:clr>
        </p15:guide>
        <p15:guide id="28" orient="horz" pos="950">
          <p15:clr>
            <a:srgbClr val="5ACBF0"/>
          </p15:clr>
        </p15:guide>
        <p15:guide id="29" orient="horz" pos="249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FA27539-4286-4FA8-9DA6-7CF237447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4895850" y="1079500"/>
            <a:ext cx="6743699" cy="2138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70C0"/>
                </a:solidFill>
              </a:rPr>
              <a:t>NATIONAL EDUCATION POLICY 2020</a:t>
            </a:r>
          </a:p>
        </p:txBody>
      </p:sp>
      <p:sp>
        <p:nvSpPr>
          <p:cNvPr id="3" name="SubTitle"/>
          <p:cNvSpPr>
            <a:spLocks noGrp="1"/>
          </p:cNvSpPr>
          <p:nvPr>
            <p:ph type="subTitle" idx="1"/>
          </p:nvPr>
        </p:nvSpPr>
        <p:spPr>
          <a:xfrm>
            <a:off x="5257800" y="3217900"/>
            <a:ext cx="6324601" cy="3316250"/>
          </a:xfrm>
        </p:spPr>
        <p:txBody>
          <a:bodyPr>
            <a:normAutofit/>
          </a:bodyPr>
          <a:lstStyle/>
          <a:p>
            <a:r>
              <a:rPr lang="en-US" dirty="0"/>
              <a:t>AT A GLANCE </a:t>
            </a:r>
          </a:p>
          <a:p>
            <a:endParaRPr lang="en-AU" dirty="0"/>
          </a:p>
          <a:p>
            <a:r>
              <a:rPr lang="en-AU" sz="2800" b="1" dirty="0"/>
              <a:t>Department of Higher Education Chhattisgarh</a:t>
            </a:r>
            <a:r>
              <a:rPr lang="en-AU" sz="2000" b="1" dirty="0"/>
              <a:t> </a:t>
            </a:r>
          </a:p>
        </p:txBody>
      </p:sp>
      <p:pic>
        <p:nvPicPr>
          <p:cNvPr id="4" name="Picture 3" descr="High angle view of a rolled paper, brown notebook, and black notepad on a wooden table">
            <a:extLst>
              <a:ext uri="{FF2B5EF4-FFF2-40B4-BE49-F238E27FC236}">
                <a16:creationId xmlns:a16="http://schemas.microsoft.com/office/drawing/2014/main" id="{0CCB83C3-B7E2-B4C6-4D1D-F524D24228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0602" b="-3"/>
          <a:stretch/>
        </p:blipFill>
        <p:spPr>
          <a:xfrm>
            <a:off x="20" y="10"/>
            <a:ext cx="4438630" cy="685799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5E74535-9C0E-4211-B088-610AD5626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81769" y="369087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3351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32EB2-D499-D5EB-0CE3-7B90A86B3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640555"/>
          </a:xfrm>
        </p:spPr>
        <p:txBody>
          <a:bodyPr/>
          <a:lstStyle/>
          <a:p>
            <a:r>
              <a:rPr lang="en-AU" b="1" dirty="0">
                <a:solidFill>
                  <a:srgbClr val="FF0000"/>
                </a:solidFill>
              </a:rPr>
              <a:t>CREDIT SYSTEM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09E272-DE4F-432A-999B-C5C1951A8230}"/>
              </a:ext>
            </a:extLst>
          </p:cNvPr>
          <p:cNvSpPr/>
          <p:nvPr/>
        </p:nvSpPr>
        <p:spPr>
          <a:xfrm>
            <a:off x="666750" y="1119188"/>
            <a:ext cx="11179969" cy="53435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anose="020B0604020202020204" pitchFamily="34" charset="0"/>
              <a:buChar char="•"/>
            </a:pPr>
            <a:r>
              <a:rPr lang="en-AU" sz="2400" b="1" u="sng" dirty="0"/>
              <a:t>Teaching learning hour’s per week.</a:t>
            </a:r>
          </a:p>
          <a:p>
            <a:endParaRPr lang="en-AU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AU" sz="2400" b="1" dirty="0">
                <a:solidFill>
                  <a:srgbClr val="FFFF00"/>
                </a:solidFill>
              </a:rPr>
              <a:t>For theory courses –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b="1" dirty="0"/>
              <a:t>1 Credit ---  1 hour/  Period per week for 15 weeks  (total 15 hours in a semester)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b="1" dirty="0"/>
              <a:t>2 credit --- 2 hours/ period per week for 15 weeks ( total 30 hours/period in a semester.)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b="1" dirty="0"/>
              <a:t>3 credit - -- 3 hours/ periods per week for 15 weeks ( total 45 hours/ period in a semester.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b="1" dirty="0"/>
              <a:t>4 credit - -- 4 hours/ period per week for 15 weeks ( total 60 hours/ period in a semester)</a:t>
            </a:r>
          </a:p>
          <a:p>
            <a:pPr marL="0" indent="0">
              <a:buNone/>
            </a:pPr>
            <a:endParaRPr lang="en-AU" sz="2400" b="1" dirty="0"/>
          </a:p>
          <a:p>
            <a:r>
              <a:rPr lang="en-AU" sz="2400" b="1" dirty="0">
                <a:solidFill>
                  <a:srgbClr val="FFFF00"/>
                </a:solidFill>
              </a:rPr>
              <a:t>For Laboratory Work / Field work   </a:t>
            </a:r>
          </a:p>
          <a:p>
            <a:pPr marL="0" indent="0">
              <a:buNone/>
            </a:pPr>
            <a:r>
              <a:rPr lang="en-AU" sz="2400" b="1" dirty="0"/>
              <a:t>                 1 Credit – 2 hours per week ( total 30 hrs / period  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716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7B76-F08C-5239-3B9D-A65A31EBE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FF0000"/>
                </a:solidFill>
              </a:rPr>
              <a:t>Course Curriculum Framework of UG program ( CCFUP)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1BF15B09-8247-2FF2-EC65-CE9C4AB67366}"/>
              </a:ext>
            </a:extLst>
          </p:cNvPr>
          <p:cNvSpPr/>
          <p:nvPr/>
        </p:nvSpPr>
        <p:spPr>
          <a:xfrm>
            <a:off x="1252537" y="1851946"/>
            <a:ext cx="8796338" cy="1381919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2400" b="1" dirty="0">
                <a:solidFill>
                  <a:srgbClr val="FFFF00"/>
                </a:solidFill>
              </a:rPr>
              <a:t>PROGRAM</a:t>
            </a:r>
            <a:r>
              <a:rPr lang="en-AU" sz="2400" b="1" dirty="0"/>
              <a:t>  :- the award for which students are enrolled.</a:t>
            </a:r>
          </a:p>
          <a:p>
            <a:r>
              <a:rPr lang="en-AU" sz="2400" b="1" dirty="0"/>
              <a:t>          ( UG program or PG program, BA  Program , B.Sc. Program, B. Com. Program etc.)</a:t>
            </a:r>
            <a:endParaRPr lang="en-US" sz="2400" b="1" dirty="0"/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250A9DC2-BD44-7938-0148-012A22779E52}"/>
              </a:ext>
            </a:extLst>
          </p:cNvPr>
          <p:cNvSpPr/>
          <p:nvPr/>
        </p:nvSpPr>
        <p:spPr>
          <a:xfrm>
            <a:off x="1252537" y="3624135"/>
            <a:ext cx="8796338" cy="1065085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2400" b="1" dirty="0">
                <a:solidFill>
                  <a:srgbClr val="FFFF00"/>
                </a:solidFill>
              </a:rPr>
              <a:t>COURSE</a:t>
            </a:r>
            <a:r>
              <a:rPr lang="en-AU" sz="2400" b="1" dirty="0"/>
              <a:t> :-  The papers (Exam) required for the award program. ( History, Geography, Botany, Zoology etc.)</a:t>
            </a:r>
            <a:endParaRPr lang="en-US" sz="2400" b="1" dirty="0"/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4F721DE1-4C67-13EC-3005-7F7DA77A5825}"/>
              </a:ext>
            </a:extLst>
          </p:cNvPr>
          <p:cNvSpPr/>
          <p:nvPr/>
        </p:nvSpPr>
        <p:spPr>
          <a:xfrm>
            <a:off x="1252537" y="5033041"/>
            <a:ext cx="8796338" cy="1065085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2400" b="1" dirty="0">
                <a:solidFill>
                  <a:srgbClr val="FFFF00"/>
                </a:solidFill>
              </a:rPr>
              <a:t>COURSE CURRICULUM</a:t>
            </a:r>
            <a:r>
              <a:rPr lang="en-AU" sz="2400" b="1" dirty="0"/>
              <a:t>  :-  Details of the courses.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49850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80B27-9916-E8C3-FFCC-D87289B10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FF0000"/>
                </a:solidFill>
              </a:rPr>
              <a:t>COURSE CURRICULUM FRAMEWORK  (CCF)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A64207-D04A-F5AF-676A-816A5E4AAC65}"/>
              </a:ext>
            </a:extLst>
          </p:cNvPr>
          <p:cNvSpPr/>
          <p:nvPr/>
        </p:nvSpPr>
        <p:spPr>
          <a:xfrm>
            <a:off x="2238375" y="1685926"/>
            <a:ext cx="9382125" cy="111283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2800" b="1" dirty="0">
                <a:solidFill>
                  <a:srgbClr val="FF0000"/>
                </a:solidFill>
              </a:rPr>
              <a:t>A</a:t>
            </a:r>
            <a:r>
              <a:rPr lang="en-AU" sz="2800" b="1" dirty="0"/>
              <a:t>.  </a:t>
            </a:r>
            <a:r>
              <a:rPr lang="en-AU" sz="2800" b="1" dirty="0">
                <a:solidFill>
                  <a:srgbClr val="FFFF00"/>
                </a:solidFill>
              </a:rPr>
              <a:t>INTRODUCTION</a:t>
            </a:r>
            <a:r>
              <a:rPr lang="en-AU" sz="2800" b="1" dirty="0"/>
              <a:t> ( course code, type, credit &amp; Learning outcome (LO)</a:t>
            </a:r>
            <a:endParaRPr lang="en-US" sz="2800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D0710DC-E7E0-0540-4CD6-9BD7166E72C8}"/>
              </a:ext>
            </a:extLst>
          </p:cNvPr>
          <p:cNvSpPr/>
          <p:nvPr/>
        </p:nvSpPr>
        <p:spPr>
          <a:xfrm>
            <a:off x="2238374" y="2946403"/>
            <a:ext cx="9382125" cy="111283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2800" b="1" dirty="0">
                <a:solidFill>
                  <a:srgbClr val="FF0000"/>
                </a:solidFill>
              </a:rPr>
              <a:t>B</a:t>
            </a:r>
            <a:r>
              <a:rPr lang="en-AU" sz="2800" b="1" dirty="0"/>
              <a:t>.  </a:t>
            </a:r>
            <a:r>
              <a:rPr lang="en-AU" sz="2800" b="1" dirty="0">
                <a:solidFill>
                  <a:srgbClr val="FFFF00"/>
                </a:solidFill>
              </a:rPr>
              <a:t>COURSE CONTENT</a:t>
            </a:r>
            <a:r>
              <a:rPr lang="en-AU" sz="2800" b="1" dirty="0"/>
              <a:t>  ( Unit and Credit wise distribution)</a:t>
            </a:r>
            <a:endParaRPr lang="en-US" sz="2800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5E08166-23F8-E462-4A29-0AEECE5AF2D9}"/>
              </a:ext>
            </a:extLst>
          </p:cNvPr>
          <p:cNvSpPr/>
          <p:nvPr/>
        </p:nvSpPr>
        <p:spPr>
          <a:xfrm>
            <a:off x="2238373" y="4206881"/>
            <a:ext cx="9382125" cy="111283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2800" b="1" dirty="0">
                <a:solidFill>
                  <a:srgbClr val="FF0000"/>
                </a:solidFill>
              </a:rPr>
              <a:t>C</a:t>
            </a:r>
            <a:r>
              <a:rPr lang="en-AU" sz="2800" b="1" dirty="0"/>
              <a:t>.  </a:t>
            </a:r>
            <a:r>
              <a:rPr lang="en-AU" sz="2800" b="1" dirty="0">
                <a:solidFill>
                  <a:srgbClr val="FFFF00"/>
                </a:solidFill>
              </a:rPr>
              <a:t>COURSE LEARNING RESOURCES</a:t>
            </a:r>
            <a:r>
              <a:rPr lang="en-AU" sz="2800" b="1" dirty="0"/>
              <a:t>   ( Textbook , Reference Book &amp; E – Resources)</a:t>
            </a:r>
            <a:endParaRPr lang="en-US" sz="2800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A7A0C34-320F-98D5-A530-85FCC38EFFB6}"/>
              </a:ext>
            </a:extLst>
          </p:cNvPr>
          <p:cNvSpPr/>
          <p:nvPr/>
        </p:nvSpPr>
        <p:spPr>
          <a:xfrm>
            <a:off x="2238372" y="5467359"/>
            <a:ext cx="9382125" cy="111283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2800" b="1" dirty="0">
                <a:solidFill>
                  <a:srgbClr val="FF0000"/>
                </a:solidFill>
              </a:rPr>
              <a:t>D</a:t>
            </a:r>
            <a:r>
              <a:rPr lang="en-AU" sz="2800" b="1" dirty="0"/>
              <a:t>.  </a:t>
            </a:r>
            <a:r>
              <a:rPr lang="en-AU" sz="2800" b="1" dirty="0">
                <a:solidFill>
                  <a:srgbClr val="FFFF00"/>
                </a:solidFill>
              </a:rPr>
              <a:t>COURSE  ASSESSMENT  </a:t>
            </a:r>
            <a:r>
              <a:rPr lang="en-AU" sz="2800" b="1" dirty="0"/>
              <a:t>  ( CIA &amp; ESM ,   Marks distribution)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354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B12EC-2A6A-F6C4-598E-1F43EEFD0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FF0000"/>
                </a:solidFill>
              </a:rPr>
              <a:t>CCFUP : Multidisciplinary Courses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9B708AF-C51B-0A76-E46B-A1C7A5A9057A}"/>
              </a:ext>
            </a:extLst>
          </p:cNvPr>
          <p:cNvSpPr/>
          <p:nvPr/>
        </p:nvSpPr>
        <p:spPr>
          <a:xfrm>
            <a:off x="989401" y="1685926"/>
            <a:ext cx="3975506" cy="136207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b="1" dirty="0"/>
              <a:t>1- DSC</a:t>
            </a:r>
          </a:p>
          <a:p>
            <a:pPr algn="ctr"/>
            <a:r>
              <a:rPr lang="en-AU" sz="3200" b="1" dirty="0"/>
              <a:t>(4C)</a:t>
            </a:r>
            <a:endParaRPr lang="en-US" sz="32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C80BB6-C51B-52E1-F57E-6468A0E3A4D9}"/>
              </a:ext>
            </a:extLst>
          </p:cNvPr>
          <p:cNvSpPr/>
          <p:nvPr/>
        </p:nvSpPr>
        <p:spPr>
          <a:xfrm>
            <a:off x="4964907" y="1624010"/>
            <a:ext cx="6236493" cy="21097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dirty="0"/>
              <a:t>Discipline Specific Course </a:t>
            </a:r>
          </a:p>
          <a:p>
            <a:r>
              <a:rPr lang="en-AU" sz="2400" b="1" dirty="0"/>
              <a:t>           (Major / Core Course)</a:t>
            </a:r>
            <a:endParaRPr lang="en-AU" sz="2000" b="1" dirty="0"/>
          </a:p>
          <a:p>
            <a:endParaRPr lang="en-AU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dirty="0"/>
              <a:t>Three Courses per semeste</a:t>
            </a:r>
            <a:r>
              <a:rPr lang="en-AU" sz="2000" b="1" dirty="0"/>
              <a:t>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dirty="0"/>
              <a:t>Compulsory </a:t>
            </a:r>
            <a:endParaRPr lang="en-US" b="1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E08D71C-32CF-5389-BBC0-D52B6559D463}"/>
              </a:ext>
            </a:extLst>
          </p:cNvPr>
          <p:cNvSpPr/>
          <p:nvPr/>
        </p:nvSpPr>
        <p:spPr>
          <a:xfrm>
            <a:off x="872720" y="4248151"/>
            <a:ext cx="3975506" cy="136207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b="1" dirty="0"/>
              <a:t>2- DSE</a:t>
            </a:r>
          </a:p>
          <a:p>
            <a:pPr algn="ctr"/>
            <a:r>
              <a:rPr lang="en-AU" sz="3200" b="1" dirty="0"/>
              <a:t>(4C)</a:t>
            </a:r>
            <a:endParaRPr lang="en-US" sz="32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926A891-7E74-D6E5-F7AB-857216084D59}"/>
              </a:ext>
            </a:extLst>
          </p:cNvPr>
          <p:cNvSpPr/>
          <p:nvPr/>
        </p:nvSpPr>
        <p:spPr>
          <a:xfrm>
            <a:off x="4867276" y="3825877"/>
            <a:ext cx="6372224" cy="265112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dirty="0"/>
              <a:t>Discipline Specific Elective  </a:t>
            </a:r>
          </a:p>
          <a:p>
            <a:r>
              <a:rPr lang="en-AU" sz="2400" b="1" dirty="0"/>
              <a:t>               (Minor Course)</a:t>
            </a:r>
          </a:p>
          <a:p>
            <a:endParaRPr lang="en-AU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dirty="0"/>
              <a:t>One Courses start from third Sem.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dirty="0"/>
              <a:t>Elective type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10742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B12EC-2A6A-F6C4-598E-1F43EEFD0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814388"/>
          </a:xfrm>
        </p:spPr>
        <p:txBody>
          <a:bodyPr/>
          <a:lstStyle/>
          <a:p>
            <a:r>
              <a:rPr lang="en-AU" b="1" dirty="0">
                <a:solidFill>
                  <a:srgbClr val="FF0000"/>
                </a:solidFill>
              </a:rPr>
              <a:t>Continued....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9B708AF-C51B-0A76-E46B-A1C7A5A9057A}"/>
              </a:ext>
            </a:extLst>
          </p:cNvPr>
          <p:cNvSpPr/>
          <p:nvPr/>
        </p:nvSpPr>
        <p:spPr>
          <a:xfrm>
            <a:off x="716756" y="1441058"/>
            <a:ext cx="4248151" cy="299759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b="1" dirty="0"/>
              <a:t>3- GE </a:t>
            </a:r>
          </a:p>
          <a:p>
            <a:pPr algn="ctr"/>
            <a:r>
              <a:rPr lang="en-AU" sz="2400" b="1" dirty="0"/>
              <a:t>Generic Elective </a:t>
            </a:r>
          </a:p>
          <a:p>
            <a:pPr algn="ctr"/>
            <a:r>
              <a:rPr lang="en-AU" sz="2400" b="1" dirty="0"/>
              <a:t>(4C)</a:t>
            </a:r>
            <a:endParaRPr lang="en-US" sz="24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C80BB6-C51B-52E1-F57E-6468A0E3A4D9}"/>
              </a:ext>
            </a:extLst>
          </p:cNvPr>
          <p:cNvSpPr/>
          <p:nvPr/>
        </p:nvSpPr>
        <p:spPr>
          <a:xfrm>
            <a:off x="4964907" y="1131884"/>
            <a:ext cx="6893717" cy="511651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dirty="0"/>
              <a:t> </a:t>
            </a:r>
            <a:r>
              <a:rPr lang="en-AU" sz="2000" b="1" dirty="0"/>
              <a:t>Compulsory for 1 and 2 semester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dirty="0"/>
              <a:t>From other faculties subjects of college decided by Principal and staff meeting.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b="1" dirty="0"/>
              <a:t>For </a:t>
            </a:r>
            <a:r>
              <a:rPr lang="en-AU" sz="2400" b="1" dirty="0">
                <a:solidFill>
                  <a:srgbClr val="FFFF00"/>
                </a:solidFill>
              </a:rPr>
              <a:t>Art faculty students </a:t>
            </a:r>
            <a:r>
              <a:rPr lang="en-AU" sz="2400" b="1" dirty="0"/>
              <a:t>- – Science or Commerce subjects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dirty="0"/>
              <a:t>For </a:t>
            </a:r>
            <a:r>
              <a:rPr lang="en-AU" sz="2400" b="1" dirty="0">
                <a:solidFill>
                  <a:srgbClr val="FFFF00"/>
                </a:solidFill>
              </a:rPr>
              <a:t>science faculty students </a:t>
            </a:r>
            <a:r>
              <a:rPr lang="en-AU" sz="2400" b="1" dirty="0"/>
              <a:t>– Art and commerce subjects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dirty="0"/>
              <a:t>For </a:t>
            </a:r>
            <a:r>
              <a:rPr lang="en-AU" sz="2400" b="1" dirty="0">
                <a:solidFill>
                  <a:srgbClr val="FFFF00"/>
                </a:solidFill>
              </a:rPr>
              <a:t>Commerce students -</a:t>
            </a:r>
            <a:r>
              <a:rPr lang="en-AU" sz="2400" b="1" dirty="0"/>
              <a:t>  Art and science subject</a:t>
            </a:r>
            <a:r>
              <a:rPr lang="en-AU" sz="2000" b="1" dirty="0"/>
              <a:t>s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776108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9E08D71C-32CF-5389-BBC0-D52B6559D463}"/>
              </a:ext>
            </a:extLst>
          </p:cNvPr>
          <p:cNvSpPr/>
          <p:nvPr/>
        </p:nvSpPr>
        <p:spPr>
          <a:xfrm>
            <a:off x="619125" y="2133601"/>
            <a:ext cx="4248151" cy="2971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b="1" dirty="0"/>
              <a:t>4- AEC </a:t>
            </a:r>
          </a:p>
          <a:p>
            <a:pPr algn="ctr"/>
            <a:r>
              <a:rPr lang="en-AU" sz="2000" b="1" dirty="0"/>
              <a:t>Ability Enhancement course </a:t>
            </a:r>
          </a:p>
          <a:p>
            <a:pPr algn="ctr"/>
            <a:r>
              <a:rPr lang="en-AU" sz="2000" b="1" dirty="0"/>
              <a:t>(2C)</a:t>
            </a:r>
            <a:endParaRPr lang="en-US" sz="20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B84E10-5B61-292F-B1E5-53E8B7ACCF01}"/>
              </a:ext>
            </a:extLst>
          </p:cNvPr>
          <p:cNvSpPr/>
          <p:nvPr/>
        </p:nvSpPr>
        <p:spPr>
          <a:xfrm>
            <a:off x="4914900" y="1083070"/>
            <a:ext cx="6827043" cy="171728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dirty="0"/>
              <a:t> </a:t>
            </a:r>
            <a:r>
              <a:rPr lang="en-AU" sz="2800" b="1" dirty="0"/>
              <a:t>Mainly  environmental and  Hindi , English &amp; other communicative language.</a:t>
            </a:r>
            <a:endParaRPr lang="en-AU" sz="2000" b="1" dirty="0"/>
          </a:p>
          <a:p>
            <a:endParaRPr lang="en-AU" sz="2000" b="1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F7E3150-863C-7C5A-1521-AD06362A78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728623"/>
              </p:ext>
            </p:extLst>
          </p:nvPr>
        </p:nvGraphicFramePr>
        <p:xfrm>
          <a:off x="5010150" y="3081337"/>
          <a:ext cx="6827044" cy="329184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641141">
                  <a:extLst>
                    <a:ext uri="{9D8B030D-6E8A-4147-A177-3AD203B41FA5}">
                      <a16:colId xmlns:a16="http://schemas.microsoft.com/office/drawing/2014/main" val="2756948968"/>
                    </a:ext>
                  </a:extLst>
                </a:gridCol>
                <a:gridCol w="1707815">
                  <a:extLst>
                    <a:ext uri="{9D8B030D-6E8A-4147-A177-3AD203B41FA5}">
                      <a16:colId xmlns:a16="http://schemas.microsoft.com/office/drawing/2014/main" val="1898931455"/>
                    </a:ext>
                  </a:extLst>
                </a:gridCol>
                <a:gridCol w="1770273">
                  <a:extLst>
                    <a:ext uri="{9D8B030D-6E8A-4147-A177-3AD203B41FA5}">
                      <a16:colId xmlns:a16="http://schemas.microsoft.com/office/drawing/2014/main" val="2633024732"/>
                    </a:ext>
                  </a:extLst>
                </a:gridCol>
                <a:gridCol w="1707815">
                  <a:extLst>
                    <a:ext uri="{9D8B030D-6E8A-4147-A177-3AD203B41FA5}">
                      <a16:colId xmlns:a16="http://schemas.microsoft.com/office/drawing/2014/main" val="2359173933"/>
                    </a:ext>
                  </a:extLst>
                </a:gridCol>
              </a:tblGrid>
              <a:tr h="520097">
                <a:tc>
                  <a:txBody>
                    <a:bodyPr/>
                    <a:lstStyle/>
                    <a:p>
                      <a:r>
                        <a:rPr lang="en-US" sz="2400" dirty="0"/>
                        <a:t>programs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dirty="0"/>
                        <a:t>1</a:t>
                      </a:r>
                      <a:r>
                        <a:rPr lang="en-AU" sz="2400" baseline="30000" dirty="0"/>
                        <a:t>st</a:t>
                      </a:r>
                      <a:r>
                        <a:rPr lang="en-AU" sz="2400" dirty="0"/>
                        <a:t> semester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dirty="0"/>
                        <a:t>2</a:t>
                      </a:r>
                      <a:r>
                        <a:rPr lang="en-AU" sz="2400" baseline="30000" dirty="0"/>
                        <a:t>nd</a:t>
                      </a:r>
                      <a:r>
                        <a:rPr lang="en-AU" sz="2400" dirty="0"/>
                        <a:t> semester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dirty="0"/>
                        <a:t>3</a:t>
                      </a:r>
                      <a:r>
                        <a:rPr lang="en-AU" sz="2400" baseline="30000" dirty="0"/>
                        <a:t>rd</a:t>
                      </a:r>
                      <a:r>
                        <a:rPr lang="en-AU" sz="2400" dirty="0"/>
                        <a:t> semester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461155"/>
                  </a:ext>
                </a:extLst>
              </a:tr>
              <a:tr h="748972">
                <a:tc>
                  <a:txBody>
                    <a:bodyPr/>
                    <a:lstStyle/>
                    <a:p>
                      <a:r>
                        <a:rPr lang="en-AU" sz="2400" b="1" dirty="0"/>
                        <a:t>B.A.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b="1" dirty="0"/>
                        <a:t>Hindi Lang.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b="1" dirty="0"/>
                        <a:t>EVS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b="1" dirty="0"/>
                        <a:t>English Lang.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513827"/>
                  </a:ext>
                </a:extLst>
              </a:tr>
              <a:tr h="748972">
                <a:tc>
                  <a:txBody>
                    <a:bodyPr/>
                    <a:lstStyle/>
                    <a:p>
                      <a:r>
                        <a:rPr lang="en-AU" sz="2400" b="1" dirty="0"/>
                        <a:t>B.Sc.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b="1" dirty="0"/>
                        <a:t>English </a:t>
                      </a:r>
                      <a:r>
                        <a:rPr lang="en-AU" sz="2400" b="1" dirty="0" err="1"/>
                        <a:t>Lan</a:t>
                      </a:r>
                      <a:r>
                        <a:rPr lang="en-AU" sz="2400" b="1" dirty="0"/>
                        <a:t>.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b="1" dirty="0"/>
                        <a:t>Hindi Lang.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b="1" dirty="0"/>
                        <a:t>EVS 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083276"/>
                  </a:ext>
                </a:extLst>
              </a:tr>
              <a:tr h="748972">
                <a:tc>
                  <a:txBody>
                    <a:bodyPr/>
                    <a:lstStyle/>
                    <a:p>
                      <a:r>
                        <a:rPr lang="en-AU" sz="2400" b="1" dirty="0" err="1"/>
                        <a:t>B.Com</a:t>
                      </a:r>
                      <a:r>
                        <a:rPr lang="en-AU" sz="2400" b="1" dirty="0"/>
                        <a:t>.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b="1" dirty="0"/>
                        <a:t> EVS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b="1" dirty="0"/>
                        <a:t>English Lang.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b="1" dirty="0"/>
                        <a:t>Hindi Lang.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86135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B12EC-2A6A-F6C4-598E-1F43EEFD0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FF0000"/>
                </a:solidFill>
              </a:rPr>
              <a:t>Continued...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9B708AF-C51B-0A76-E46B-A1C7A5A9057A}"/>
              </a:ext>
            </a:extLst>
          </p:cNvPr>
          <p:cNvSpPr/>
          <p:nvPr/>
        </p:nvSpPr>
        <p:spPr>
          <a:xfrm>
            <a:off x="357188" y="1685926"/>
            <a:ext cx="4607719" cy="200977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b="1" dirty="0"/>
              <a:t>5- VAC </a:t>
            </a:r>
          </a:p>
          <a:p>
            <a:pPr algn="ctr"/>
            <a:r>
              <a:rPr lang="en-AU" sz="2400" b="1" dirty="0"/>
              <a:t>Value Addition Course </a:t>
            </a:r>
          </a:p>
          <a:p>
            <a:pPr algn="ctr"/>
            <a:r>
              <a:rPr lang="en-AU" sz="3200" b="1" dirty="0"/>
              <a:t>(2C)</a:t>
            </a:r>
            <a:endParaRPr lang="en-US" sz="32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C80BB6-C51B-52E1-F57E-6468A0E3A4D9}"/>
              </a:ext>
            </a:extLst>
          </p:cNvPr>
          <p:cNvSpPr/>
          <p:nvPr/>
        </p:nvSpPr>
        <p:spPr>
          <a:xfrm>
            <a:off x="4964907" y="1333500"/>
            <a:ext cx="6541293" cy="24003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200" b="1" dirty="0"/>
              <a:t>From the pool received by Higher Education Deportment Raipur/University.</a:t>
            </a:r>
          </a:p>
          <a:p>
            <a:endParaRPr lang="en-AU" sz="2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b="1" dirty="0"/>
              <a:t>Decided by the principal and staff meeting according to the college resources .</a:t>
            </a:r>
            <a:endParaRPr lang="en-US" sz="2200" b="1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E08D71C-32CF-5389-BBC0-D52B6559D463}"/>
              </a:ext>
            </a:extLst>
          </p:cNvPr>
          <p:cNvSpPr/>
          <p:nvPr/>
        </p:nvSpPr>
        <p:spPr>
          <a:xfrm>
            <a:off x="357188" y="4076700"/>
            <a:ext cx="4510088" cy="200025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b="1" dirty="0"/>
              <a:t>6- SEC</a:t>
            </a:r>
          </a:p>
          <a:p>
            <a:pPr algn="ctr"/>
            <a:r>
              <a:rPr lang="en-AU" sz="2400" b="1" dirty="0"/>
              <a:t>Skill Enhancement course </a:t>
            </a:r>
          </a:p>
          <a:p>
            <a:pPr algn="ctr"/>
            <a:r>
              <a:rPr lang="en-AU" sz="3200" b="1" dirty="0"/>
              <a:t>(2C)</a:t>
            </a:r>
            <a:endParaRPr lang="en-US" sz="32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D87365-36F7-1335-217D-753BDDC2BD34}"/>
              </a:ext>
            </a:extLst>
          </p:cNvPr>
          <p:cNvSpPr/>
          <p:nvPr/>
        </p:nvSpPr>
        <p:spPr>
          <a:xfrm>
            <a:off x="4867276" y="4019550"/>
            <a:ext cx="6581774" cy="24574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200" b="1" dirty="0"/>
              <a:t>From the pool received by Higher Education Deportment Raipur/University.</a:t>
            </a:r>
          </a:p>
          <a:p>
            <a:endParaRPr lang="en-AU" sz="2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b="1" dirty="0"/>
              <a:t>Decided by the principal and staff meeting according to the college resources </a:t>
            </a:r>
            <a:r>
              <a:rPr lang="en-AU" sz="2000" b="1" dirty="0"/>
              <a:t>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692902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318B60D-A649-FB9A-71CA-A3BD6ACF8825}"/>
              </a:ext>
            </a:extLst>
          </p:cNvPr>
          <p:cNvSpPr txBox="1"/>
          <p:nvPr/>
        </p:nvSpPr>
        <p:spPr>
          <a:xfrm>
            <a:off x="5181600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D80143-AF48-6BD9-EE05-4CC545E8E8FB}"/>
              </a:ext>
            </a:extLst>
          </p:cNvPr>
          <p:cNvSpPr/>
          <p:nvPr/>
        </p:nvSpPr>
        <p:spPr>
          <a:xfrm>
            <a:off x="514351" y="559592"/>
            <a:ext cx="3619500" cy="589835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b="1" dirty="0">
                <a:solidFill>
                  <a:srgbClr val="FFFF00"/>
                </a:solidFill>
              </a:rPr>
              <a:t>GE Pool for Art faculty students </a:t>
            </a:r>
            <a:endParaRPr lang="en-AU" b="1" dirty="0">
              <a:solidFill>
                <a:srgbClr val="FFFF00"/>
              </a:solidFill>
            </a:endParaRPr>
          </a:p>
          <a:p>
            <a:pPr algn="ctr"/>
            <a:endParaRPr lang="en-AU" b="1" dirty="0">
              <a:solidFill>
                <a:srgbClr val="C00000"/>
              </a:solidFill>
            </a:endParaRPr>
          </a:p>
          <a:p>
            <a:pPr algn="ctr"/>
            <a:r>
              <a:rPr lang="en-AU" sz="2000" b="1" dirty="0">
                <a:solidFill>
                  <a:schemeClr val="bg1"/>
                </a:solidFill>
              </a:rPr>
              <a:t>(As for example)</a:t>
            </a:r>
          </a:p>
          <a:p>
            <a:pPr algn="ctr"/>
            <a:endParaRPr lang="en-AU" sz="2000" b="1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AU" sz="2000" b="1" dirty="0">
                <a:solidFill>
                  <a:schemeClr val="bg1"/>
                </a:solidFill>
              </a:rPr>
              <a:t>Zoology 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2000" b="1" dirty="0">
                <a:solidFill>
                  <a:schemeClr val="bg1"/>
                </a:solidFill>
              </a:rPr>
              <a:t>Botany 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2000" b="1" dirty="0">
                <a:solidFill>
                  <a:schemeClr val="bg1"/>
                </a:solidFill>
              </a:rPr>
              <a:t>Chemistry 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2000" b="1" dirty="0">
                <a:solidFill>
                  <a:schemeClr val="bg1"/>
                </a:solidFill>
              </a:rPr>
              <a:t>Mathematics 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2000" b="1" dirty="0">
                <a:solidFill>
                  <a:schemeClr val="bg1"/>
                </a:solidFill>
              </a:rPr>
              <a:t>Physics 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2000" b="1" dirty="0">
                <a:solidFill>
                  <a:schemeClr val="bg1"/>
                </a:solidFill>
              </a:rPr>
              <a:t> commerce  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2000" b="1" dirty="0">
                <a:solidFill>
                  <a:schemeClr val="bg1"/>
                </a:solidFill>
              </a:rPr>
              <a:t>..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2000" b="1" dirty="0">
                <a:solidFill>
                  <a:schemeClr val="bg1"/>
                </a:solidFill>
              </a:rPr>
              <a:t>..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2000" b="1" dirty="0">
                <a:solidFill>
                  <a:schemeClr val="bg1"/>
                </a:solidFill>
              </a:rPr>
              <a:t>..</a:t>
            </a:r>
            <a:endParaRPr lang="en-AU" b="1" dirty="0">
              <a:solidFill>
                <a:schemeClr val="bg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8C960BA-AE87-AD8A-9F9D-534605FADE4B}"/>
              </a:ext>
            </a:extLst>
          </p:cNvPr>
          <p:cNvSpPr/>
          <p:nvPr/>
        </p:nvSpPr>
        <p:spPr>
          <a:xfrm>
            <a:off x="4381500" y="559591"/>
            <a:ext cx="3581401" cy="593645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b="1" dirty="0">
                <a:solidFill>
                  <a:srgbClr val="FFFF00"/>
                </a:solidFill>
              </a:rPr>
              <a:t>GE Pool for Science  faculty students </a:t>
            </a:r>
            <a:endParaRPr lang="en-AU" b="1" dirty="0">
              <a:solidFill>
                <a:srgbClr val="FFFF00"/>
              </a:solidFill>
            </a:endParaRPr>
          </a:p>
          <a:p>
            <a:pPr algn="ctr"/>
            <a:endParaRPr lang="en-AU" b="1" dirty="0">
              <a:solidFill>
                <a:srgbClr val="C00000"/>
              </a:solidFill>
            </a:endParaRPr>
          </a:p>
          <a:p>
            <a:pPr algn="ctr"/>
            <a:r>
              <a:rPr lang="en-AU" sz="2000" b="1" dirty="0">
                <a:solidFill>
                  <a:schemeClr val="bg1"/>
                </a:solidFill>
              </a:rPr>
              <a:t>(As for example)</a:t>
            </a:r>
          </a:p>
          <a:p>
            <a:pPr algn="ctr"/>
            <a:endParaRPr lang="en-AU" sz="2000" b="1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AU" sz="2000" b="1" dirty="0">
                <a:solidFill>
                  <a:schemeClr val="bg1"/>
                </a:solidFill>
              </a:rPr>
              <a:t>History  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2000" b="1" dirty="0">
                <a:solidFill>
                  <a:schemeClr val="bg1"/>
                </a:solidFill>
              </a:rPr>
              <a:t>Geography  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2000" b="1" dirty="0">
                <a:solidFill>
                  <a:schemeClr val="bg1"/>
                </a:solidFill>
              </a:rPr>
              <a:t>Economics  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2000" b="1" dirty="0">
                <a:solidFill>
                  <a:schemeClr val="bg1"/>
                </a:solidFill>
              </a:rPr>
              <a:t>Sociology  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2000" b="1" dirty="0">
                <a:solidFill>
                  <a:schemeClr val="bg1"/>
                </a:solidFill>
              </a:rPr>
              <a:t>Political science  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2000" b="1" dirty="0">
                <a:solidFill>
                  <a:schemeClr val="bg1"/>
                </a:solidFill>
              </a:rPr>
              <a:t> commerce  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2000" b="1" dirty="0">
                <a:solidFill>
                  <a:schemeClr val="bg1"/>
                </a:solidFill>
              </a:rPr>
              <a:t>..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2000" b="1" dirty="0">
                <a:solidFill>
                  <a:schemeClr val="bg1"/>
                </a:solidFill>
              </a:rPr>
              <a:t>..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2000" b="1" dirty="0">
                <a:solidFill>
                  <a:schemeClr val="bg1"/>
                </a:solidFill>
              </a:rPr>
              <a:t>..</a:t>
            </a:r>
            <a:endParaRPr lang="en-AU" b="1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EF0523-ADFF-FB8E-EFB8-AA5AE00AC2C2}"/>
              </a:ext>
            </a:extLst>
          </p:cNvPr>
          <p:cNvSpPr/>
          <p:nvPr/>
        </p:nvSpPr>
        <p:spPr>
          <a:xfrm>
            <a:off x="8305798" y="559591"/>
            <a:ext cx="3619501" cy="595550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b="1" dirty="0">
                <a:solidFill>
                  <a:srgbClr val="FFFF00"/>
                </a:solidFill>
              </a:rPr>
              <a:t>GE Pool for Commerce  faculty students</a:t>
            </a:r>
            <a:r>
              <a:rPr lang="en-AU" b="1" dirty="0">
                <a:solidFill>
                  <a:srgbClr val="C00000"/>
                </a:solidFill>
              </a:rPr>
              <a:t> </a:t>
            </a:r>
          </a:p>
          <a:p>
            <a:pPr algn="ctr"/>
            <a:endParaRPr lang="en-AU" b="1" dirty="0">
              <a:solidFill>
                <a:srgbClr val="C00000"/>
              </a:solidFill>
            </a:endParaRPr>
          </a:p>
          <a:p>
            <a:pPr algn="ctr"/>
            <a:r>
              <a:rPr lang="en-AU" sz="1900" b="1" dirty="0">
                <a:solidFill>
                  <a:schemeClr val="bg1"/>
                </a:solidFill>
              </a:rPr>
              <a:t>(As for example)</a:t>
            </a:r>
          </a:p>
          <a:p>
            <a:pPr algn="ctr"/>
            <a:endParaRPr lang="en-AU" sz="1900" b="1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AU" sz="1900" b="1" dirty="0">
                <a:solidFill>
                  <a:schemeClr val="bg1"/>
                </a:solidFill>
              </a:rPr>
              <a:t>Zoology 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900" b="1" dirty="0">
                <a:solidFill>
                  <a:schemeClr val="bg1"/>
                </a:solidFill>
              </a:rPr>
              <a:t>Botany 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900" b="1" dirty="0">
                <a:solidFill>
                  <a:schemeClr val="bg1"/>
                </a:solidFill>
              </a:rPr>
              <a:t>Chemistry 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900" b="1" dirty="0">
                <a:solidFill>
                  <a:schemeClr val="bg1"/>
                </a:solidFill>
              </a:rPr>
              <a:t>Mathematics 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900" b="1" dirty="0">
                <a:solidFill>
                  <a:schemeClr val="bg1"/>
                </a:solidFill>
              </a:rPr>
              <a:t>Physics 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900" b="1" dirty="0">
                <a:solidFill>
                  <a:schemeClr val="bg1"/>
                </a:solidFill>
              </a:rPr>
              <a:t> History   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900" b="1" dirty="0">
                <a:solidFill>
                  <a:schemeClr val="bg1"/>
                </a:solidFill>
              </a:rPr>
              <a:t>Geography 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900" b="1" dirty="0">
                <a:solidFill>
                  <a:schemeClr val="bg1"/>
                </a:solidFill>
              </a:rPr>
              <a:t>Economics 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900" b="1" dirty="0">
                <a:solidFill>
                  <a:schemeClr val="bg1"/>
                </a:solidFill>
              </a:rPr>
              <a:t>Sociology 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900" b="1" dirty="0">
                <a:solidFill>
                  <a:schemeClr val="bg1"/>
                </a:solidFill>
              </a:rPr>
              <a:t>Political science 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900" b="1" dirty="0">
                <a:solidFill>
                  <a:schemeClr val="bg1"/>
                </a:solidFill>
              </a:rPr>
              <a:t>..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1900" b="1" dirty="0">
                <a:solidFill>
                  <a:schemeClr val="bg1"/>
                </a:solidFill>
              </a:rPr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146723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DAC54B0-FB09-DD66-EF8E-5A835B202584}"/>
              </a:ext>
            </a:extLst>
          </p:cNvPr>
          <p:cNvSpPr/>
          <p:nvPr/>
        </p:nvSpPr>
        <p:spPr>
          <a:xfrm>
            <a:off x="609598" y="369094"/>
            <a:ext cx="10701339" cy="614600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000" b="1" dirty="0">
                <a:solidFill>
                  <a:srgbClr val="FFFF00"/>
                </a:solidFill>
              </a:rPr>
              <a:t>VAC</a:t>
            </a:r>
            <a:endParaRPr lang="en-AU" sz="2800" b="1" dirty="0">
              <a:solidFill>
                <a:srgbClr val="FFFF00"/>
              </a:solidFill>
            </a:endParaRPr>
          </a:p>
          <a:p>
            <a:pPr algn="ctr"/>
            <a:r>
              <a:rPr lang="en-AU" sz="2400" b="1" dirty="0">
                <a:solidFill>
                  <a:schemeClr val="bg1"/>
                </a:solidFill>
              </a:rPr>
              <a:t>As for Example</a:t>
            </a:r>
            <a:r>
              <a:rPr lang="en-AU" sz="2400" b="1" dirty="0">
                <a:solidFill>
                  <a:srgbClr val="C00000"/>
                </a:solidFill>
              </a:rPr>
              <a:t> </a:t>
            </a:r>
            <a:r>
              <a:rPr lang="en-AU" sz="2400" b="1" dirty="0">
                <a:solidFill>
                  <a:schemeClr val="bg1"/>
                </a:solidFill>
              </a:rPr>
              <a:t>( Pool will be provided by Higher education Department Raipur)</a:t>
            </a:r>
          </a:p>
          <a:p>
            <a:pPr algn="ctr"/>
            <a:endParaRPr lang="en-AU" sz="20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b="1" dirty="0">
                <a:solidFill>
                  <a:schemeClr val="bg1"/>
                </a:solidFill>
              </a:rPr>
              <a:t>Public  health and Hygienic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b="1" dirty="0">
                <a:solidFill>
                  <a:schemeClr val="bg1"/>
                </a:solidFill>
              </a:rPr>
              <a:t>Art and culture of  India </a:t>
            </a:r>
            <a:endParaRPr lang="en-AU" sz="3600" b="1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b="1" dirty="0">
                <a:solidFill>
                  <a:schemeClr val="bg1"/>
                </a:solidFill>
              </a:rPr>
              <a:t>Stress management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b="1" dirty="0">
                <a:solidFill>
                  <a:schemeClr val="bg1"/>
                </a:solidFill>
              </a:rPr>
              <a:t>Investment in stock market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b="1" dirty="0" err="1">
                <a:solidFill>
                  <a:schemeClr val="bg1"/>
                </a:solidFill>
              </a:rPr>
              <a:t>Panchayati</a:t>
            </a:r>
            <a:r>
              <a:rPr lang="en-AU" sz="2800" b="1" dirty="0">
                <a:solidFill>
                  <a:schemeClr val="bg1"/>
                </a:solidFill>
              </a:rPr>
              <a:t> Raj System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b="1" dirty="0">
                <a:solidFill>
                  <a:schemeClr val="bg1"/>
                </a:solidFill>
              </a:rPr>
              <a:t>Yoga Philosophy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b="1" dirty="0">
                <a:solidFill>
                  <a:schemeClr val="bg1"/>
                </a:solidFill>
              </a:rPr>
              <a:t>Artificial intelligence etc</a:t>
            </a:r>
            <a:r>
              <a:rPr lang="en-AU" sz="2000" b="1" dirty="0">
                <a:solidFill>
                  <a:schemeClr val="bg1"/>
                </a:solidFill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000" b="1" dirty="0">
                <a:solidFill>
                  <a:schemeClr val="bg1"/>
                </a:solidFill>
              </a:rPr>
              <a:t>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000" b="1" dirty="0">
                <a:solidFill>
                  <a:schemeClr val="bg1"/>
                </a:solidFill>
              </a:rPr>
              <a:t>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000" b="1" dirty="0">
                <a:solidFill>
                  <a:schemeClr val="bg1"/>
                </a:solidFill>
              </a:rPr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40101057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5DCC7-8DAD-DFD2-FCB6-F826B9D1F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576261"/>
          </a:xfrm>
        </p:spPr>
        <p:txBody>
          <a:bodyPr>
            <a:normAutofit fontScale="90000"/>
          </a:bodyPr>
          <a:lstStyle/>
          <a:p>
            <a:r>
              <a:rPr lang="en-AU" dirty="0">
                <a:solidFill>
                  <a:srgbClr val="FF0000"/>
                </a:solidFill>
              </a:rPr>
              <a:t>CCF  for B.A. 1</a:t>
            </a:r>
            <a:r>
              <a:rPr lang="en-AU" baseline="30000" dirty="0">
                <a:solidFill>
                  <a:srgbClr val="FF0000"/>
                </a:solidFill>
              </a:rPr>
              <a:t>st</a:t>
            </a:r>
            <a:r>
              <a:rPr lang="en-AU" dirty="0">
                <a:solidFill>
                  <a:srgbClr val="FF0000"/>
                </a:solidFill>
              </a:rPr>
              <a:t> and 2</a:t>
            </a:r>
            <a:r>
              <a:rPr lang="en-AU" baseline="30000" dirty="0">
                <a:solidFill>
                  <a:srgbClr val="FF0000"/>
                </a:solidFill>
              </a:rPr>
              <a:t>nd</a:t>
            </a:r>
            <a:r>
              <a:rPr lang="en-AU" dirty="0">
                <a:solidFill>
                  <a:srgbClr val="FF0000"/>
                </a:solidFill>
              </a:rPr>
              <a:t> semester  ( 1</a:t>
            </a:r>
            <a:r>
              <a:rPr lang="en-AU" baseline="30000" dirty="0">
                <a:solidFill>
                  <a:srgbClr val="FF0000"/>
                </a:solidFill>
              </a:rPr>
              <a:t>st</a:t>
            </a:r>
            <a:r>
              <a:rPr lang="en-AU" dirty="0">
                <a:solidFill>
                  <a:srgbClr val="FF0000"/>
                </a:solidFill>
              </a:rPr>
              <a:t> Year)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C78B90A-0AC4-38E2-F067-1B6A34CF68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1964134"/>
              </p:ext>
            </p:extLst>
          </p:nvPr>
        </p:nvGraphicFramePr>
        <p:xfrm>
          <a:off x="465138" y="1009649"/>
          <a:ext cx="11548271" cy="548479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49753">
                  <a:extLst>
                    <a:ext uri="{9D8B030D-6E8A-4147-A177-3AD203B41FA5}">
                      <a16:colId xmlns:a16="http://schemas.microsoft.com/office/drawing/2014/main" val="1227351353"/>
                    </a:ext>
                  </a:extLst>
                </a:gridCol>
                <a:gridCol w="1649753">
                  <a:extLst>
                    <a:ext uri="{9D8B030D-6E8A-4147-A177-3AD203B41FA5}">
                      <a16:colId xmlns:a16="http://schemas.microsoft.com/office/drawing/2014/main" val="737489188"/>
                    </a:ext>
                  </a:extLst>
                </a:gridCol>
                <a:gridCol w="1649753">
                  <a:extLst>
                    <a:ext uri="{9D8B030D-6E8A-4147-A177-3AD203B41FA5}">
                      <a16:colId xmlns:a16="http://schemas.microsoft.com/office/drawing/2014/main" val="1518590955"/>
                    </a:ext>
                  </a:extLst>
                </a:gridCol>
                <a:gridCol w="1649753">
                  <a:extLst>
                    <a:ext uri="{9D8B030D-6E8A-4147-A177-3AD203B41FA5}">
                      <a16:colId xmlns:a16="http://schemas.microsoft.com/office/drawing/2014/main" val="13371091"/>
                    </a:ext>
                  </a:extLst>
                </a:gridCol>
                <a:gridCol w="1649753">
                  <a:extLst>
                    <a:ext uri="{9D8B030D-6E8A-4147-A177-3AD203B41FA5}">
                      <a16:colId xmlns:a16="http://schemas.microsoft.com/office/drawing/2014/main" val="902550138"/>
                    </a:ext>
                  </a:extLst>
                </a:gridCol>
                <a:gridCol w="1649753">
                  <a:extLst>
                    <a:ext uri="{9D8B030D-6E8A-4147-A177-3AD203B41FA5}">
                      <a16:colId xmlns:a16="http://schemas.microsoft.com/office/drawing/2014/main" val="1722932972"/>
                    </a:ext>
                  </a:extLst>
                </a:gridCol>
                <a:gridCol w="1649753">
                  <a:extLst>
                    <a:ext uri="{9D8B030D-6E8A-4147-A177-3AD203B41FA5}">
                      <a16:colId xmlns:a16="http://schemas.microsoft.com/office/drawing/2014/main" val="1942968715"/>
                    </a:ext>
                  </a:extLst>
                </a:gridCol>
              </a:tblGrid>
              <a:tr h="1179417">
                <a:tc>
                  <a:txBody>
                    <a:bodyPr/>
                    <a:lstStyle/>
                    <a:p>
                      <a:r>
                        <a:rPr lang="en-AU" sz="1800" dirty="0"/>
                        <a:t>SEMESTER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DSC (4C)</a:t>
                      </a:r>
                    </a:p>
                    <a:p>
                      <a:r>
                        <a:rPr lang="en-AU" sz="1800" dirty="0"/>
                        <a:t>A , B &amp; C</a:t>
                      </a:r>
                    </a:p>
                    <a:p>
                      <a:r>
                        <a:rPr lang="en-AU" sz="1800" dirty="0"/>
                        <a:t>Major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DSE (4C)</a:t>
                      </a:r>
                    </a:p>
                    <a:p>
                      <a:r>
                        <a:rPr lang="en-AU" sz="1800" dirty="0"/>
                        <a:t>A/B/C</a:t>
                      </a:r>
                    </a:p>
                    <a:p>
                      <a:r>
                        <a:rPr lang="en-AU" sz="1800" dirty="0"/>
                        <a:t>Minor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GE  (4C)</a:t>
                      </a:r>
                    </a:p>
                    <a:p>
                      <a:r>
                        <a:rPr lang="en-AU" sz="1800" dirty="0"/>
                        <a:t>From the pool of college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AEC (2C)</a:t>
                      </a:r>
                    </a:p>
                    <a:p>
                      <a:r>
                        <a:rPr lang="en-AU" sz="1800" dirty="0" err="1"/>
                        <a:t>Hin</a:t>
                      </a:r>
                      <a:r>
                        <a:rPr lang="en-AU" sz="1800" dirty="0"/>
                        <a:t>, Eng., EVS, and other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VAC/SEC (2C)</a:t>
                      </a:r>
                    </a:p>
                    <a:p>
                      <a:r>
                        <a:rPr lang="en-AU" sz="1800" dirty="0"/>
                        <a:t>From the pool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Total Credit 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357165"/>
                  </a:ext>
                </a:extLst>
              </a:tr>
              <a:tr h="1723763">
                <a:tc>
                  <a:txBody>
                    <a:bodyPr/>
                    <a:lstStyle/>
                    <a:p>
                      <a:r>
                        <a:rPr lang="en-AU" sz="1800" b="1" dirty="0"/>
                        <a:t>1</a:t>
                      </a:r>
                      <a:r>
                        <a:rPr lang="en-AU" sz="1800" b="1" baseline="30000" dirty="0"/>
                        <a:t>st</a:t>
                      </a:r>
                      <a:r>
                        <a:rPr lang="en-AU" sz="1800" b="1" dirty="0"/>
                        <a:t> semester 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1" dirty="0"/>
                        <a:t>DSC A1 4C (Sociology)</a:t>
                      </a:r>
                    </a:p>
                    <a:p>
                      <a:r>
                        <a:rPr lang="en-AU" sz="1800" b="1" dirty="0"/>
                        <a:t>DSC B1 4C</a:t>
                      </a:r>
                    </a:p>
                    <a:p>
                      <a:r>
                        <a:rPr lang="en-AU" sz="1800" b="1" dirty="0"/>
                        <a:t>(Geography)</a:t>
                      </a:r>
                    </a:p>
                    <a:p>
                      <a:r>
                        <a:rPr lang="en-AU" sz="1800" b="1" dirty="0"/>
                        <a:t>DSC C1 4C</a:t>
                      </a:r>
                    </a:p>
                    <a:p>
                      <a:r>
                        <a:rPr lang="en-AU" sz="1800" b="1" dirty="0"/>
                        <a:t>(Economics)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1" dirty="0"/>
                        <a:t>NA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1" dirty="0"/>
                        <a:t>GE 01</a:t>
                      </a:r>
                    </a:p>
                    <a:p>
                      <a:r>
                        <a:rPr lang="en-AU" sz="1800" b="1" dirty="0"/>
                        <a:t>(4C)</a:t>
                      </a:r>
                    </a:p>
                    <a:p>
                      <a:r>
                        <a:rPr lang="en-AU" sz="1800" b="1" dirty="0"/>
                        <a:t>(Zoology)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1" dirty="0"/>
                        <a:t>AEC 01</a:t>
                      </a:r>
                    </a:p>
                    <a:p>
                      <a:r>
                        <a:rPr lang="en-AU" sz="1800" b="1" dirty="0"/>
                        <a:t>(2C)</a:t>
                      </a:r>
                    </a:p>
                    <a:p>
                      <a:r>
                        <a:rPr lang="en-AU" sz="1800" b="1" dirty="0"/>
                        <a:t>Hindi Lang.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1" dirty="0"/>
                        <a:t>VAC 01</a:t>
                      </a:r>
                    </a:p>
                    <a:p>
                      <a:r>
                        <a:rPr lang="en-AU" sz="1800" b="1" dirty="0"/>
                        <a:t>(2C)</a:t>
                      </a:r>
                    </a:p>
                    <a:p>
                      <a:r>
                        <a:rPr lang="en-AU" sz="1800" b="1" dirty="0"/>
                        <a:t>From the pool 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1" dirty="0"/>
                        <a:t>20 Credit </a:t>
                      </a:r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330429"/>
                  </a:ext>
                </a:extLst>
              </a:tr>
              <a:tr h="1723763">
                <a:tc>
                  <a:txBody>
                    <a:bodyPr/>
                    <a:lstStyle/>
                    <a:p>
                      <a:r>
                        <a:rPr lang="en-AU" sz="1800" b="1" dirty="0"/>
                        <a:t>2</a:t>
                      </a:r>
                      <a:r>
                        <a:rPr lang="en-AU" sz="1800" b="1" baseline="30000" dirty="0"/>
                        <a:t>nd</a:t>
                      </a:r>
                      <a:r>
                        <a:rPr lang="en-AU" sz="1800" b="1" dirty="0"/>
                        <a:t> semester 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1" dirty="0"/>
                        <a:t>DSC A2 4C (Sociology)</a:t>
                      </a:r>
                    </a:p>
                    <a:p>
                      <a:r>
                        <a:rPr lang="en-AU" sz="1800" b="1" dirty="0"/>
                        <a:t>DSC B2 4C</a:t>
                      </a:r>
                    </a:p>
                    <a:p>
                      <a:r>
                        <a:rPr lang="en-AU" sz="1800" b="1" dirty="0"/>
                        <a:t>(Geography)</a:t>
                      </a:r>
                    </a:p>
                    <a:p>
                      <a:r>
                        <a:rPr lang="en-AU" sz="1800" b="1" dirty="0"/>
                        <a:t>DSC C2 4C</a:t>
                      </a:r>
                    </a:p>
                    <a:p>
                      <a:r>
                        <a:rPr lang="en-AU" sz="1800" b="1" dirty="0"/>
                        <a:t>(Economics)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800" b="1" dirty="0"/>
                        <a:t>NA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1" dirty="0"/>
                        <a:t>GE 02</a:t>
                      </a:r>
                    </a:p>
                    <a:p>
                      <a:r>
                        <a:rPr lang="en-AU" sz="1800" b="1" dirty="0"/>
                        <a:t>(4C)</a:t>
                      </a:r>
                    </a:p>
                    <a:p>
                      <a:r>
                        <a:rPr lang="en-AU" sz="1800" b="1" dirty="0"/>
                        <a:t>(Zoology/other)</a:t>
                      </a:r>
                      <a:endParaRPr lang="en-A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1" dirty="0"/>
                        <a:t>AEC 02</a:t>
                      </a:r>
                    </a:p>
                    <a:p>
                      <a:r>
                        <a:rPr lang="en-AU" sz="1800" b="1" dirty="0"/>
                        <a:t>(2C)</a:t>
                      </a:r>
                    </a:p>
                    <a:p>
                      <a:r>
                        <a:rPr lang="en-AU" sz="1800" b="1" dirty="0"/>
                        <a:t> EVS.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1" dirty="0"/>
                        <a:t>SEC 01</a:t>
                      </a:r>
                    </a:p>
                    <a:p>
                      <a:r>
                        <a:rPr lang="en-AU" sz="1800" b="1" dirty="0"/>
                        <a:t>(2C)</a:t>
                      </a:r>
                    </a:p>
                    <a:p>
                      <a:r>
                        <a:rPr lang="en-AU" sz="1800" b="1" dirty="0"/>
                        <a:t>From the pool 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800" b="1" dirty="0"/>
                        <a:t>20 Credit 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947418"/>
                  </a:ext>
                </a:extLst>
              </a:tr>
              <a:tr h="821358">
                <a:tc gridSpan="6">
                  <a:txBody>
                    <a:bodyPr/>
                    <a:lstStyle/>
                    <a:p>
                      <a:r>
                        <a:rPr lang="en-AU" sz="1800" b="1" kern="1200" dirty="0"/>
                        <a:t> Students on exit – 44 credit for Under Graduate Certificate </a:t>
                      </a:r>
                    </a:p>
                    <a:p>
                      <a:r>
                        <a:rPr lang="en-AU" sz="1800" b="1" kern="1200" dirty="0"/>
                        <a:t>(Extra 4 credit of VOC/Skill course have to be earn from recognised platforms .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1800" b="1" kern="1200" dirty="0"/>
                        <a:t>40 credits 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676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426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C1A97-167A-7443-5ACF-891439BAF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95289"/>
            <a:ext cx="10554900" cy="842961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pPr algn="ctr"/>
            <a:r>
              <a:rPr lang="en-AU" sz="4800" b="1" dirty="0"/>
              <a:t>NEP 2020  </a:t>
            </a:r>
            <a:r>
              <a:rPr lang="en-AU" sz="2400" b="1" dirty="0"/>
              <a:t>DEPARTMENT OF HIGHER EDUCATION CHHATTISGARH </a:t>
            </a:r>
            <a:endParaRPr lang="en-US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A54CC-FBD3-8A14-86D1-03AB602AD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095319" cy="4776786"/>
          </a:xfrm>
        </p:spPr>
        <p:txBody>
          <a:bodyPr>
            <a:normAutofit/>
          </a:bodyPr>
          <a:lstStyle/>
          <a:p>
            <a:endParaRPr lang="en-AU" sz="24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22506A7-CCF4-1BD9-BBAF-FC7C0A4719A3}"/>
              </a:ext>
            </a:extLst>
          </p:cNvPr>
          <p:cNvSpPr/>
          <p:nvPr/>
        </p:nvSpPr>
        <p:spPr>
          <a:xfrm>
            <a:off x="678656" y="1381125"/>
            <a:ext cx="11310938" cy="528875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b="1" dirty="0"/>
          </a:p>
          <a:p>
            <a:r>
              <a:rPr lang="en-AU" b="1" dirty="0"/>
              <a:t>✓ </a:t>
            </a:r>
            <a:r>
              <a:rPr lang="en-AU" sz="2800" b="1" dirty="0"/>
              <a:t>one state one ordinance </a:t>
            </a:r>
          </a:p>
          <a:p>
            <a:endParaRPr lang="en-AU" b="1" dirty="0"/>
          </a:p>
          <a:p>
            <a:r>
              <a:rPr lang="en-AU" b="1" dirty="0"/>
              <a:t>✓ </a:t>
            </a:r>
            <a:r>
              <a:rPr lang="en-AU" sz="2400" b="1" dirty="0"/>
              <a:t>Implementation from session 2024-24 in UG program.</a:t>
            </a:r>
          </a:p>
          <a:p>
            <a:r>
              <a:rPr lang="en-AU" sz="2400" b="1" dirty="0"/>
              <a:t>
✓ B.A., B.Sc., </a:t>
            </a:r>
            <a:r>
              <a:rPr lang="en-AU" sz="2400" b="1" dirty="0" err="1"/>
              <a:t>B.Com</a:t>
            </a:r>
            <a:r>
              <a:rPr lang="en-AU" sz="2400" b="1" dirty="0"/>
              <a:t>., B.B.A. And  B.C.A. Under Graduate Program .</a:t>
            </a:r>
          </a:p>
          <a:p>
            <a:r>
              <a:rPr lang="en-AU" sz="2400" b="1" dirty="0"/>
              <a:t>
✓ 3 or 4 years  Under Graduate Program.</a:t>
            </a:r>
          </a:p>
          <a:p>
            <a:r>
              <a:rPr lang="en-AU" sz="2400" b="1" dirty="0"/>
              <a:t>
✓ Semester Based (6 months teaching and learning – total 6/8 Sem.)</a:t>
            </a:r>
          </a:p>
          <a:p>
            <a:r>
              <a:rPr lang="en-AU" sz="2400" b="1" dirty="0"/>
              <a:t>
✓ Multiple Exit and multiple entry (max. 7 years capping)</a:t>
            </a:r>
          </a:p>
          <a:p>
            <a:r>
              <a:rPr lang="en-AU" sz="2400" b="1" dirty="0"/>
              <a:t>
</a:t>
            </a:r>
          </a:p>
        </p:txBody>
      </p:sp>
    </p:spTree>
    <p:extLst>
      <p:ext uri="{BB962C8B-B14F-4D97-AF65-F5344CB8AC3E}">
        <p14:creationId xmlns:p14="http://schemas.microsoft.com/office/powerpoint/2010/main" val="10082518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5DCC7-8DAD-DFD2-FCB6-F826B9D1F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595311"/>
          </a:xfrm>
        </p:spPr>
        <p:txBody>
          <a:bodyPr/>
          <a:lstStyle/>
          <a:p>
            <a:r>
              <a:rPr lang="en-AU" dirty="0">
                <a:solidFill>
                  <a:srgbClr val="FF0000"/>
                </a:solidFill>
              </a:rPr>
              <a:t>CCF For B.A. 3</a:t>
            </a:r>
            <a:r>
              <a:rPr lang="en-AU" baseline="30000" dirty="0">
                <a:solidFill>
                  <a:srgbClr val="FF0000"/>
                </a:solidFill>
              </a:rPr>
              <a:t>rd</a:t>
            </a:r>
            <a:r>
              <a:rPr lang="en-AU" dirty="0">
                <a:solidFill>
                  <a:srgbClr val="FF0000"/>
                </a:solidFill>
              </a:rPr>
              <a:t>  &amp; 4</a:t>
            </a:r>
            <a:r>
              <a:rPr lang="en-AU" baseline="30000" dirty="0">
                <a:solidFill>
                  <a:srgbClr val="FF0000"/>
                </a:solidFill>
              </a:rPr>
              <a:t>th</a:t>
            </a:r>
            <a:r>
              <a:rPr lang="en-AU" dirty="0">
                <a:solidFill>
                  <a:srgbClr val="FF0000"/>
                </a:solidFill>
              </a:rPr>
              <a:t> semester ( 2</a:t>
            </a:r>
            <a:r>
              <a:rPr lang="en-AU" baseline="30000" dirty="0">
                <a:solidFill>
                  <a:srgbClr val="FF0000"/>
                </a:solidFill>
              </a:rPr>
              <a:t>nd</a:t>
            </a:r>
            <a:r>
              <a:rPr lang="en-AU" dirty="0">
                <a:solidFill>
                  <a:srgbClr val="FF0000"/>
                </a:solidFill>
              </a:rPr>
              <a:t> Year)  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C78B90A-0AC4-38E2-F067-1B6A34CF68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410536"/>
              </p:ext>
            </p:extLst>
          </p:nvPr>
        </p:nvGraphicFramePr>
        <p:xfrm>
          <a:off x="465138" y="1066799"/>
          <a:ext cx="11357768" cy="5562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92961">
                  <a:extLst>
                    <a:ext uri="{9D8B030D-6E8A-4147-A177-3AD203B41FA5}">
                      <a16:colId xmlns:a16="http://schemas.microsoft.com/office/drawing/2014/main" val="1227351353"/>
                    </a:ext>
                  </a:extLst>
                </a:gridCol>
                <a:gridCol w="1892961">
                  <a:extLst>
                    <a:ext uri="{9D8B030D-6E8A-4147-A177-3AD203B41FA5}">
                      <a16:colId xmlns:a16="http://schemas.microsoft.com/office/drawing/2014/main" val="737489188"/>
                    </a:ext>
                  </a:extLst>
                </a:gridCol>
                <a:gridCol w="1892961">
                  <a:extLst>
                    <a:ext uri="{9D8B030D-6E8A-4147-A177-3AD203B41FA5}">
                      <a16:colId xmlns:a16="http://schemas.microsoft.com/office/drawing/2014/main" val="1518590955"/>
                    </a:ext>
                  </a:extLst>
                </a:gridCol>
                <a:gridCol w="1892962">
                  <a:extLst>
                    <a:ext uri="{9D8B030D-6E8A-4147-A177-3AD203B41FA5}">
                      <a16:colId xmlns:a16="http://schemas.microsoft.com/office/drawing/2014/main" val="13371091"/>
                    </a:ext>
                  </a:extLst>
                </a:gridCol>
                <a:gridCol w="1892962">
                  <a:extLst>
                    <a:ext uri="{9D8B030D-6E8A-4147-A177-3AD203B41FA5}">
                      <a16:colId xmlns:a16="http://schemas.microsoft.com/office/drawing/2014/main" val="902550138"/>
                    </a:ext>
                  </a:extLst>
                </a:gridCol>
                <a:gridCol w="709860">
                  <a:extLst>
                    <a:ext uri="{9D8B030D-6E8A-4147-A177-3AD203B41FA5}">
                      <a16:colId xmlns:a16="http://schemas.microsoft.com/office/drawing/2014/main" val="1722932972"/>
                    </a:ext>
                  </a:extLst>
                </a:gridCol>
                <a:gridCol w="1183101">
                  <a:extLst>
                    <a:ext uri="{9D8B030D-6E8A-4147-A177-3AD203B41FA5}">
                      <a16:colId xmlns:a16="http://schemas.microsoft.com/office/drawing/2014/main" val="3797362818"/>
                    </a:ext>
                  </a:extLst>
                </a:gridCol>
              </a:tblGrid>
              <a:tr h="967327">
                <a:tc>
                  <a:txBody>
                    <a:bodyPr/>
                    <a:lstStyle/>
                    <a:p>
                      <a:r>
                        <a:rPr lang="en-AU" dirty="0"/>
                        <a:t>SEMESTER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DSC (4C)</a:t>
                      </a:r>
                    </a:p>
                    <a:p>
                      <a:r>
                        <a:rPr lang="en-AU" dirty="0"/>
                        <a:t>A , B &amp; C</a:t>
                      </a:r>
                    </a:p>
                    <a:p>
                      <a:r>
                        <a:rPr lang="en-AU" dirty="0"/>
                        <a:t>Major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DSE / GE   (4C)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AEC (2C)</a:t>
                      </a:r>
                    </a:p>
                    <a:p>
                      <a:r>
                        <a:rPr lang="en-AU" dirty="0" err="1"/>
                        <a:t>Hin</a:t>
                      </a:r>
                      <a:r>
                        <a:rPr lang="en-AU" dirty="0"/>
                        <a:t>, Eng., EVS, and other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VAC/SEC (2C)</a:t>
                      </a:r>
                    </a:p>
                    <a:p>
                      <a:r>
                        <a:rPr lang="en-AU"/>
                        <a:t>From the pool 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/>
                        <a:t>Total Credit 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357165"/>
                  </a:ext>
                </a:extLst>
              </a:tr>
              <a:tr h="1942968">
                <a:tc>
                  <a:txBody>
                    <a:bodyPr/>
                    <a:lstStyle/>
                    <a:p>
                      <a:r>
                        <a:rPr lang="en-AU" sz="2000" b="1" dirty="0"/>
                        <a:t>3</a:t>
                      </a:r>
                      <a:r>
                        <a:rPr lang="en-AU" sz="2000" b="1" baseline="30000" dirty="0"/>
                        <a:t>rd</a:t>
                      </a:r>
                      <a:r>
                        <a:rPr lang="en-AU" sz="2000" b="1" dirty="0"/>
                        <a:t>  semester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DSC A3 4C (Sociology)</a:t>
                      </a:r>
                    </a:p>
                    <a:p>
                      <a:r>
                        <a:rPr lang="en-AU" sz="2000" b="1" dirty="0"/>
                        <a:t>DSC B3 4C</a:t>
                      </a:r>
                    </a:p>
                    <a:p>
                      <a:r>
                        <a:rPr lang="en-AU" sz="2000" b="1" dirty="0"/>
                        <a:t>(Geography)</a:t>
                      </a:r>
                    </a:p>
                    <a:p>
                      <a:r>
                        <a:rPr lang="en-AU" sz="2000" b="1" dirty="0"/>
                        <a:t>DSC C3 4C</a:t>
                      </a:r>
                    </a:p>
                    <a:p>
                      <a:r>
                        <a:rPr lang="en-AU" sz="2000" b="1" dirty="0"/>
                        <a:t>(Economics)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DSE 01 of A/B/C (4C)</a:t>
                      </a:r>
                    </a:p>
                    <a:p>
                      <a:r>
                        <a:rPr lang="en-AU" sz="2000" b="1" dirty="0"/>
                        <a:t>Or</a:t>
                      </a:r>
                    </a:p>
                    <a:p>
                      <a:r>
                        <a:rPr lang="en-AU" sz="2000" b="1" dirty="0"/>
                        <a:t>GE 03 </a:t>
                      </a:r>
                    </a:p>
                    <a:p>
                      <a:r>
                        <a:rPr lang="en-AU" sz="2000" b="1" dirty="0"/>
                        <a:t>(4C)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AEC 03</a:t>
                      </a:r>
                    </a:p>
                    <a:p>
                      <a:r>
                        <a:rPr lang="en-AU" sz="2000" b="1" dirty="0"/>
                        <a:t>(2C)</a:t>
                      </a:r>
                    </a:p>
                    <a:p>
                      <a:r>
                        <a:rPr lang="en-AU" sz="2000" b="1" dirty="0"/>
                        <a:t>Eng.  Lang.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VAC 02</a:t>
                      </a:r>
                    </a:p>
                    <a:p>
                      <a:r>
                        <a:rPr lang="en-AU" sz="2000" b="1" dirty="0"/>
                        <a:t>(2C)</a:t>
                      </a:r>
                    </a:p>
                    <a:p>
                      <a:r>
                        <a:rPr lang="en-AU" sz="2000" b="1" dirty="0"/>
                        <a:t>From the pool 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2000" b="1"/>
                        <a:t>20 Credit 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330429"/>
                  </a:ext>
                </a:extLst>
              </a:tr>
              <a:tr h="1942968">
                <a:tc>
                  <a:txBody>
                    <a:bodyPr/>
                    <a:lstStyle/>
                    <a:p>
                      <a:r>
                        <a:rPr lang="en-AU" sz="2000" b="1" dirty="0"/>
                        <a:t>4</a:t>
                      </a:r>
                      <a:r>
                        <a:rPr lang="en-AU" sz="2000" b="1" baseline="30000" dirty="0"/>
                        <a:t>th</a:t>
                      </a:r>
                      <a:r>
                        <a:rPr lang="en-AU" sz="2000" b="1" dirty="0"/>
                        <a:t>  semester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DSC A4 4C (Sociology)</a:t>
                      </a:r>
                    </a:p>
                    <a:p>
                      <a:r>
                        <a:rPr lang="en-AU" sz="2000" b="1" dirty="0"/>
                        <a:t>DSC B4 4C</a:t>
                      </a:r>
                    </a:p>
                    <a:p>
                      <a:r>
                        <a:rPr lang="en-AU" sz="2000" b="1" dirty="0"/>
                        <a:t>(Geography)</a:t>
                      </a:r>
                    </a:p>
                    <a:p>
                      <a:r>
                        <a:rPr lang="en-AU" sz="2000" b="1" dirty="0"/>
                        <a:t>DSC C24 4C</a:t>
                      </a:r>
                    </a:p>
                    <a:p>
                      <a:r>
                        <a:rPr lang="en-AU" sz="2000" b="1" dirty="0"/>
                        <a:t>(Economics)</a:t>
                      </a:r>
                      <a:endParaRPr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DSE 02 of A/B/C (4C)</a:t>
                      </a:r>
                    </a:p>
                    <a:p>
                      <a:r>
                        <a:rPr lang="en-AU" sz="2000" b="1" dirty="0"/>
                        <a:t>Or</a:t>
                      </a:r>
                    </a:p>
                    <a:p>
                      <a:r>
                        <a:rPr lang="en-AU" sz="2000" b="1" dirty="0"/>
                        <a:t>GE 04 </a:t>
                      </a:r>
                    </a:p>
                    <a:p>
                      <a:r>
                        <a:rPr lang="en-AU" sz="2000" b="1" dirty="0"/>
                        <a:t>(4C)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AEC 04</a:t>
                      </a:r>
                    </a:p>
                    <a:p>
                      <a:r>
                        <a:rPr lang="en-AU" sz="2000" b="1" dirty="0"/>
                        <a:t>(2C)</a:t>
                      </a:r>
                    </a:p>
                    <a:p>
                      <a:r>
                        <a:rPr lang="en-AU" sz="2000" b="1" dirty="0"/>
                        <a:t> Communicative Lang.</a:t>
                      </a:r>
                      <a:endParaRPr lang="en-AU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/>
                        <a:t>SEC 02</a:t>
                      </a:r>
                    </a:p>
                    <a:p>
                      <a:r>
                        <a:rPr lang="en-AU" sz="2000" b="1"/>
                        <a:t>(2C)</a:t>
                      </a:r>
                    </a:p>
                    <a:p>
                      <a:r>
                        <a:rPr lang="en-AU" sz="2000" b="1"/>
                        <a:t>From the pool </a:t>
                      </a:r>
                      <a:endParaRPr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2000" b="1" dirty="0"/>
                        <a:t>20 Credit </a:t>
                      </a:r>
                      <a:endParaRPr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947418"/>
                  </a:ext>
                </a:extLst>
              </a:tr>
              <a:tr h="709337">
                <a:tc gridSpan="6">
                  <a:txBody>
                    <a:bodyPr/>
                    <a:lstStyle/>
                    <a:p>
                      <a:r>
                        <a:rPr lang="en-AU" sz="2000" b="1" kern="1200" dirty="0"/>
                        <a:t> Students on exit – 84 credit for Under Graduate Diploma. </a:t>
                      </a:r>
                    </a:p>
                    <a:p>
                      <a:r>
                        <a:rPr lang="en-AU" sz="2000" b="1" kern="1200" dirty="0"/>
                        <a:t>(Extra 4 credit of VOC/Skill course have to be earn from recognised platforms .</a:t>
                      </a:r>
                      <a:endParaRPr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kern="1200" dirty="0"/>
                        <a:t>80</a:t>
                      </a:r>
                      <a:endParaRPr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676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58873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5DCC7-8DAD-DFD2-FCB6-F826B9D1F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9197" y="359571"/>
            <a:ext cx="10213200" cy="759617"/>
          </a:xfrm>
        </p:spPr>
        <p:txBody>
          <a:bodyPr/>
          <a:lstStyle/>
          <a:p>
            <a:r>
              <a:rPr lang="en-AU" dirty="0">
                <a:solidFill>
                  <a:srgbClr val="FF0000"/>
                </a:solidFill>
              </a:rPr>
              <a:t>CCF For B.A. 5</a:t>
            </a:r>
            <a:r>
              <a:rPr lang="en-AU" baseline="30000" dirty="0">
                <a:solidFill>
                  <a:srgbClr val="FF0000"/>
                </a:solidFill>
              </a:rPr>
              <a:t>th </a:t>
            </a:r>
            <a:r>
              <a:rPr lang="en-AU" dirty="0">
                <a:solidFill>
                  <a:srgbClr val="FF0000"/>
                </a:solidFill>
              </a:rPr>
              <a:t>  &amp; 6</a:t>
            </a:r>
            <a:r>
              <a:rPr lang="en-AU" baseline="30000" dirty="0">
                <a:solidFill>
                  <a:srgbClr val="FF0000"/>
                </a:solidFill>
              </a:rPr>
              <a:t>th</a:t>
            </a:r>
            <a:r>
              <a:rPr lang="en-AU" dirty="0">
                <a:solidFill>
                  <a:srgbClr val="FF0000"/>
                </a:solidFill>
              </a:rPr>
              <a:t> semester ( 3</a:t>
            </a:r>
            <a:r>
              <a:rPr lang="en-AU" baseline="30000" dirty="0">
                <a:solidFill>
                  <a:srgbClr val="FF0000"/>
                </a:solidFill>
              </a:rPr>
              <a:t>rd</a:t>
            </a:r>
            <a:r>
              <a:rPr lang="en-AU" dirty="0">
                <a:solidFill>
                  <a:srgbClr val="FF0000"/>
                </a:solidFill>
              </a:rPr>
              <a:t> Year)  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C78B90A-0AC4-38E2-F067-1B6A34CF68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2211301"/>
              </p:ext>
            </p:extLst>
          </p:nvPr>
        </p:nvGraphicFramePr>
        <p:xfrm>
          <a:off x="465138" y="1262066"/>
          <a:ext cx="11357768" cy="533598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92961">
                  <a:extLst>
                    <a:ext uri="{9D8B030D-6E8A-4147-A177-3AD203B41FA5}">
                      <a16:colId xmlns:a16="http://schemas.microsoft.com/office/drawing/2014/main" val="1227351353"/>
                    </a:ext>
                  </a:extLst>
                </a:gridCol>
                <a:gridCol w="1892961">
                  <a:extLst>
                    <a:ext uri="{9D8B030D-6E8A-4147-A177-3AD203B41FA5}">
                      <a16:colId xmlns:a16="http://schemas.microsoft.com/office/drawing/2014/main" val="737489188"/>
                    </a:ext>
                  </a:extLst>
                </a:gridCol>
                <a:gridCol w="1892961">
                  <a:extLst>
                    <a:ext uri="{9D8B030D-6E8A-4147-A177-3AD203B41FA5}">
                      <a16:colId xmlns:a16="http://schemas.microsoft.com/office/drawing/2014/main" val="1518590955"/>
                    </a:ext>
                  </a:extLst>
                </a:gridCol>
                <a:gridCol w="1892962">
                  <a:extLst>
                    <a:ext uri="{9D8B030D-6E8A-4147-A177-3AD203B41FA5}">
                      <a16:colId xmlns:a16="http://schemas.microsoft.com/office/drawing/2014/main" val="13371091"/>
                    </a:ext>
                  </a:extLst>
                </a:gridCol>
                <a:gridCol w="1892962">
                  <a:extLst>
                    <a:ext uri="{9D8B030D-6E8A-4147-A177-3AD203B41FA5}">
                      <a16:colId xmlns:a16="http://schemas.microsoft.com/office/drawing/2014/main" val="902550138"/>
                    </a:ext>
                  </a:extLst>
                </a:gridCol>
                <a:gridCol w="709860">
                  <a:extLst>
                    <a:ext uri="{9D8B030D-6E8A-4147-A177-3AD203B41FA5}">
                      <a16:colId xmlns:a16="http://schemas.microsoft.com/office/drawing/2014/main" val="1722932972"/>
                    </a:ext>
                  </a:extLst>
                </a:gridCol>
                <a:gridCol w="1183101">
                  <a:extLst>
                    <a:ext uri="{9D8B030D-6E8A-4147-A177-3AD203B41FA5}">
                      <a16:colId xmlns:a16="http://schemas.microsoft.com/office/drawing/2014/main" val="3797362818"/>
                    </a:ext>
                  </a:extLst>
                </a:gridCol>
              </a:tblGrid>
              <a:tr h="1093468">
                <a:tc>
                  <a:txBody>
                    <a:bodyPr/>
                    <a:lstStyle/>
                    <a:p>
                      <a:r>
                        <a:rPr lang="en-AU" dirty="0"/>
                        <a:t>SEMESTER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DSC (4C)</a:t>
                      </a:r>
                    </a:p>
                    <a:p>
                      <a:r>
                        <a:rPr lang="en-AU" dirty="0"/>
                        <a:t>A , B &amp; C</a:t>
                      </a:r>
                    </a:p>
                    <a:p>
                      <a:r>
                        <a:rPr lang="en-AU" dirty="0"/>
                        <a:t>Major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DSE / GE   (4C)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SEC (2C)</a:t>
                      </a:r>
                      <a:endParaRPr lang="en-AU" sz="1800" kern="1200" dirty="0"/>
                    </a:p>
                    <a:p>
                      <a:r>
                        <a:rPr lang="en-AU" sz="1800" kern="1200" dirty="0"/>
                        <a:t>From the pool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/>
                        <a:t>VAC/SEC (2C)</a:t>
                      </a:r>
                    </a:p>
                    <a:p>
                      <a:r>
                        <a:rPr lang="en-AU"/>
                        <a:t>From the pool 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/>
                        <a:t>Total Credit 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357165"/>
                  </a:ext>
                </a:extLst>
              </a:tr>
              <a:tr h="1611351">
                <a:tc>
                  <a:txBody>
                    <a:bodyPr/>
                    <a:lstStyle/>
                    <a:p>
                      <a:r>
                        <a:rPr lang="en-AU" b="1" dirty="0"/>
                        <a:t>5</a:t>
                      </a:r>
                      <a:r>
                        <a:rPr lang="en-AU" b="1" baseline="30000" dirty="0"/>
                        <a:t>th</a:t>
                      </a:r>
                      <a:r>
                        <a:rPr lang="en-AU" b="1" dirty="0"/>
                        <a:t>   semester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DSC A5 4C (Sociology)</a:t>
                      </a:r>
                    </a:p>
                    <a:p>
                      <a:r>
                        <a:rPr lang="en-AU" b="1" dirty="0"/>
                        <a:t>DSC B5 4C</a:t>
                      </a:r>
                    </a:p>
                    <a:p>
                      <a:r>
                        <a:rPr lang="en-AU" b="1" dirty="0"/>
                        <a:t>(Geography)</a:t>
                      </a:r>
                    </a:p>
                    <a:p>
                      <a:r>
                        <a:rPr lang="en-AU" b="1" dirty="0"/>
                        <a:t>DSC C5 4C</a:t>
                      </a:r>
                    </a:p>
                    <a:p>
                      <a:r>
                        <a:rPr lang="en-AU" b="1" dirty="0"/>
                        <a:t>(Economics)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DSE 03 of A/B/C (4C)</a:t>
                      </a:r>
                    </a:p>
                    <a:p>
                      <a:r>
                        <a:rPr lang="en-AU" b="1" dirty="0"/>
                        <a:t>Or</a:t>
                      </a:r>
                    </a:p>
                    <a:p>
                      <a:r>
                        <a:rPr lang="en-AU" b="1" dirty="0"/>
                        <a:t>GE 05</a:t>
                      </a:r>
                    </a:p>
                    <a:p>
                      <a:r>
                        <a:rPr lang="en-AU" b="1" dirty="0"/>
                        <a:t>(4C)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SEC 03</a:t>
                      </a:r>
                    </a:p>
                    <a:p>
                      <a:r>
                        <a:rPr lang="en-AU" b="1" dirty="0"/>
                        <a:t>(2C)</a:t>
                      </a:r>
                    </a:p>
                    <a:p>
                      <a:r>
                        <a:rPr lang="en-AU" b="1" dirty="0"/>
                        <a:t>From the pool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VAC 03</a:t>
                      </a:r>
                    </a:p>
                    <a:p>
                      <a:r>
                        <a:rPr lang="en-AU" b="1" dirty="0"/>
                        <a:t>(2C)</a:t>
                      </a:r>
                    </a:p>
                    <a:p>
                      <a:r>
                        <a:rPr lang="en-AU" b="1" dirty="0"/>
                        <a:t>From the pool 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b="1"/>
                        <a:t>20 Credit 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330429"/>
                  </a:ext>
                </a:extLst>
              </a:tr>
              <a:tr h="1611351">
                <a:tc>
                  <a:txBody>
                    <a:bodyPr/>
                    <a:lstStyle/>
                    <a:p>
                      <a:r>
                        <a:rPr lang="en-AU" b="1" baseline="30000" dirty="0"/>
                        <a:t>6th</a:t>
                      </a:r>
                      <a:r>
                        <a:rPr lang="en-AU" b="1" dirty="0"/>
                        <a:t>  semester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DSC A6 4C (Sociology)</a:t>
                      </a:r>
                    </a:p>
                    <a:p>
                      <a:r>
                        <a:rPr lang="en-AU" b="1" dirty="0"/>
                        <a:t>DSC B6 4C</a:t>
                      </a:r>
                    </a:p>
                    <a:p>
                      <a:r>
                        <a:rPr lang="en-AU" b="1" dirty="0"/>
                        <a:t>(Geography)</a:t>
                      </a:r>
                    </a:p>
                    <a:p>
                      <a:r>
                        <a:rPr lang="en-AU" b="1" dirty="0"/>
                        <a:t>DSC C6 4C</a:t>
                      </a:r>
                    </a:p>
                    <a:p>
                      <a:r>
                        <a:rPr lang="en-AU" b="1" dirty="0"/>
                        <a:t>(Economics)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DSE 04 of A/B/C (4C)</a:t>
                      </a:r>
                    </a:p>
                    <a:p>
                      <a:r>
                        <a:rPr lang="en-AU" b="1" dirty="0"/>
                        <a:t>Or</a:t>
                      </a:r>
                    </a:p>
                    <a:p>
                      <a:r>
                        <a:rPr lang="en-AU" b="1" dirty="0"/>
                        <a:t>GE 06</a:t>
                      </a:r>
                    </a:p>
                    <a:p>
                      <a:r>
                        <a:rPr lang="en-AU" b="1" dirty="0"/>
                        <a:t>(4C)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SEC 04</a:t>
                      </a:r>
                    </a:p>
                    <a:p>
                      <a:r>
                        <a:rPr lang="en-AU" b="1" dirty="0"/>
                        <a:t>(2C) From the pool </a:t>
                      </a:r>
                    </a:p>
                    <a:p>
                      <a:endParaRPr lang="en-A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Internship </a:t>
                      </a:r>
                    </a:p>
                    <a:p>
                      <a:r>
                        <a:rPr lang="en-AU" b="1" dirty="0"/>
                        <a:t>(2C)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b="1" dirty="0"/>
                        <a:t>20 Credit 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947418"/>
                  </a:ext>
                </a:extLst>
              </a:tr>
              <a:tr h="767795">
                <a:tc gridSpan="6">
                  <a:txBody>
                    <a:bodyPr/>
                    <a:lstStyle/>
                    <a:p>
                      <a:r>
                        <a:rPr lang="en-AU" sz="1800" b="1" kern="1200" dirty="0"/>
                        <a:t> Students on exit  shall be awarded  Under Graduate Bachelor Degree.</a:t>
                      </a:r>
                      <a:endParaRPr lang="en-A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1" kern="1200" dirty="0"/>
                        <a:t>120 credit 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676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3187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1BDA3-1528-00F9-A85C-6D5453328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275" y="416719"/>
            <a:ext cx="10678726" cy="881062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rgbClr val="FF0000"/>
                </a:solidFill>
              </a:rPr>
              <a:t>CCF</a:t>
            </a:r>
            <a:r>
              <a:rPr lang="en-AU" dirty="0">
                <a:solidFill>
                  <a:srgbClr val="FF0000"/>
                </a:solidFill>
              </a:rPr>
              <a:t> for 4</a:t>
            </a:r>
            <a:r>
              <a:rPr lang="en-AU" baseline="30000" dirty="0">
                <a:solidFill>
                  <a:srgbClr val="FF0000"/>
                </a:solidFill>
              </a:rPr>
              <a:t>th</a:t>
            </a:r>
            <a:r>
              <a:rPr lang="en-AU" dirty="0">
                <a:solidFill>
                  <a:srgbClr val="FF0000"/>
                </a:solidFill>
              </a:rPr>
              <a:t> Year (7</a:t>
            </a:r>
            <a:r>
              <a:rPr lang="en-AU" baseline="30000" dirty="0">
                <a:solidFill>
                  <a:srgbClr val="FF0000"/>
                </a:solidFill>
              </a:rPr>
              <a:t>th</a:t>
            </a:r>
            <a:r>
              <a:rPr lang="en-AU" dirty="0">
                <a:solidFill>
                  <a:srgbClr val="FF0000"/>
                </a:solidFill>
              </a:rPr>
              <a:t> and 8</a:t>
            </a:r>
            <a:r>
              <a:rPr lang="en-AU" baseline="30000" dirty="0">
                <a:solidFill>
                  <a:srgbClr val="FF0000"/>
                </a:solidFill>
              </a:rPr>
              <a:t>th</a:t>
            </a:r>
            <a:r>
              <a:rPr lang="en-AU" dirty="0">
                <a:solidFill>
                  <a:srgbClr val="FF0000"/>
                </a:solidFill>
              </a:rPr>
              <a:t> Semester)</a:t>
            </a:r>
            <a:br>
              <a:rPr lang="en-AU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4E9DD38-0C54-4CB3-82B6-C130727B6E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9358250"/>
              </p:ext>
            </p:extLst>
          </p:nvPr>
        </p:nvGraphicFramePr>
        <p:xfrm>
          <a:off x="370274" y="981075"/>
          <a:ext cx="11478825" cy="56314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5765">
                  <a:extLst>
                    <a:ext uri="{9D8B030D-6E8A-4147-A177-3AD203B41FA5}">
                      <a16:colId xmlns:a16="http://schemas.microsoft.com/office/drawing/2014/main" val="2378297670"/>
                    </a:ext>
                  </a:extLst>
                </a:gridCol>
                <a:gridCol w="2295765">
                  <a:extLst>
                    <a:ext uri="{9D8B030D-6E8A-4147-A177-3AD203B41FA5}">
                      <a16:colId xmlns:a16="http://schemas.microsoft.com/office/drawing/2014/main" val="2574049795"/>
                    </a:ext>
                  </a:extLst>
                </a:gridCol>
                <a:gridCol w="2295765">
                  <a:extLst>
                    <a:ext uri="{9D8B030D-6E8A-4147-A177-3AD203B41FA5}">
                      <a16:colId xmlns:a16="http://schemas.microsoft.com/office/drawing/2014/main" val="1419070379"/>
                    </a:ext>
                  </a:extLst>
                </a:gridCol>
                <a:gridCol w="2295765">
                  <a:extLst>
                    <a:ext uri="{9D8B030D-6E8A-4147-A177-3AD203B41FA5}">
                      <a16:colId xmlns:a16="http://schemas.microsoft.com/office/drawing/2014/main" val="94072781"/>
                    </a:ext>
                  </a:extLst>
                </a:gridCol>
                <a:gridCol w="2295765">
                  <a:extLst>
                    <a:ext uri="{9D8B030D-6E8A-4147-A177-3AD203B41FA5}">
                      <a16:colId xmlns:a16="http://schemas.microsoft.com/office/drawing/2014/main" val="405822972"/>
                    </a:ext>
                  </a:extLst>
                </a:gridCol>
              </a:tblGrid>
              <a:tr h="554424">
                <a:tc gridSpan="4">
                  <a:txBody>
                    <a:bodyPr/>
                    <a:lstStyle/>
                    <a:p>
                      <a:r>
                        <a:rPr lang="en-AU" sz="2800" b="0" dirty="0">
                          <a:solidFill>
                            <a:srgbClr val="C00000"/>
                          </a:solidFill>
                        </a:rPr>
                        <a:t>1. Bachelor Degree with Honours ( less than 7.5 CGPA)</a:t>
                      </a:r>
                      <a:r>
                        <a:rPr lang="en-AU" sz="2800" b="0" dirty="0">
                          <a:solidFill>
                            <a:srgbClr val="FFFF00"/>
                          </a:solidFill>
                        </a:rPr>
                        <a:t> </a:t>
                      </a:r>
                      <a:endParaRPr lang="en-US" sz="2800" b="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2400" b="0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261256"/>
                  </a:ext>
                </a:extLst>
              </a:tr>
              <a:tr h="673208">
                <a:tc>
                  <a:txBody>
                    <a:bodyPr/>
                    <a:lstStyle/>
                    <a:p>
                      <a:r>
                        <a:rPr lang="en-AU" sz="2000" b="1" dirty="0"/>
                        <a:t>7</a:t>
                      </a:r>
                      <a:r>
                        <a:rPr lang="en-AU" sz="2000" b="1" baseline="30000" dirty="0"/>
                        <a:t>th</a:t>
                      </a:r>
                      <a:r>
                        <a:rPr lang="en-AU" sz="2000" b="1" dirty="0"/>
                        <a:t> semester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DSC -7</a:t>
                      </a:r>
                    </a:p>
                    <a:p>
                      <a:r>
                        <a:rPr lang="en-AU" sz="2000" b="1" dirty="0"/>
                        <a:t>A/B/C (4C)</a:t>
                      </a:r>
                      <a:endParaRPr lang="en-US" sz="20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AU" sz="2000" b="1" dirty="0"/>
                        <a:t>Four DSE (4×4C=16C)</a:t>
                      </a:r>
                      <a:endParaRPr lang="en-US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2000" b="1" dirty="0"/>
                        <a:t>20 credit </a:t>
                      </a:r>
                      <a:endParaRPr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906468"/>
                  </a:ext>
                </a:extLst>
              </a:tr>
              <a:tr h="67320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2000" b="1" baseline="30000" dirty="0"/>
                        <a:t>8th </a:t>
                      </a:r>
                      <a:r>
                        <a:rPr lang="en-AU" sz="2000" b="1" dirty="0"/>
                        <a:t>semester </a:t>
                      </a:r>
                      <a:endParaRPr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DSC -8</a:t>
                      </a:r>
                    </a:p>
                    <a:p>
                      <a:r>
                        <a:rPr lang="en-AU" sz="2000" b="1" dirty="0"/>
                        <a:t>A/B/C (4C)</a:t>
                      </a:r>
                      <a:endParaRPr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2000" b="1" dirty="0"/>
                        <a:t>Four DSE (4×4C=16C)</a:t>
                      </a:r>
                      <a:endParaRPr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AU" sz="2000" b="1" dirty="0"/>
                        <a:t>20 credit </a:t>
                      </a:r>
                      <a:endParaRPr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694077"/>
                  </a:ext>
                </a:extLst>
              </a:tr>
              <a:tr h="554424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AU" sz="2000" b="1" dirty="0"/>
                        <a:t>Bachelor Degree with Honours </a:t>
                      </a:r>
                      <a:endParaRPr lang="en-US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>
                          <a:solidFill>
                            <a:srgbClr val="C00000"/>
                          </a:solidFill>
                        </a:rPr>
                        <a:t>160 credit 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136927"/>
                  </a:ext>
                </a:extLst>
              </a:tr>
              <a:tr h="554424">
                <a:tc gridSpan="5">
                  <a:txBody>
                    <a:bodyPr/>
                    <a:lstStyle/>
                    <a:p>
                      <a:r>
                        <a:rPr lang="en-AU" sz="2600" b="1" dirty="0">
                          <a:solidFill>
                            <a:srgbClr val="C00000"/>
                          </a:solidFill>
                        </a:rPr>
                        <a:t>2. Bachelor Degree with Honours and Research ( more than 7.5 CGPA)</a:t>
                      </a:r>
                      <a:endParaRPr lang="en-US" sz="2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6907700"/>
                  </a:ext>
                </a:extLst>
              </a:tr>
              <a:tr h="965907">
                <a:tc>
                  <a:txBody>
                    <a:bodyPr/>
                    <a:lstStyle/>
                    <a:p>
                      <a:r>
                        <a:rPr lang="en-AU" sz="2000" b="1" dirty="0"/>
                        <a:t>7</a:t>
                      </a:r>
                      <a:r>
                        <a:rPr lang="en-AU" sz="2000" b="1" baseline="30000" dirty="0"/>
                        <a:t>th</a:t>
                      </a:r>
                      <a:r>
                        <a:rPr lang="en-AU" sz="2000" b="1" dirty="0"/>
                        <a:t> September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DSC-7 </a:t>
                      </a:r>
                    </a:p>
                    <a:p>
                      <a:r>
                        <a:rPr lang="en-AU" sz="2000" b="1" dirty="0"/>
                        <a:t>A/B/C  (4C)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Three DSE (3×4C=12C)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Research Methodology (4C)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20 credit 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393242"/>
                  </a:ext>
                </a:extLst>
              </a:tr>
              <a:tr h="965907">
                <a:tc>
                  <a:txBody>
                    <a:bodyPr/>
                    <a:lstStyle/>
                    <a:p>
                      <a:r>
                        <a:rPr lang="en-AU" sz="2000" b="1" dirty="0"/>
                        <a:t>8</a:t>
                      </a:r>
                      <a:r>
                        <a:rPr lang="en-AU" sz="2000" b="1" baseline="30000" dirty="0"/>
                        <a:t>th</a:t>
                      </a:r>
                      <a:r>
                        <a:rPr lang="en-AU" sz="2000" b="1" dirty="0"/>
                        <a:t> semester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DSC-8 </a:t>
                      </a:r>
                    </a:p>
                    <a:p>
                      <a:r>
                        <a:rPr lang="en-AU" sz="2000" b="1" dirty="0"/>
                        <a:t>A/B/C  (4C)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Three DSE </a:t>
                      </a:r>
                    </a:p>
                    <a:p>
                      <a:r>
                        <a:rPr lang="en-AU" sz="2000" b="1" dirty="0"/>
                        <a:t>(3×4C = 12C)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Research work Dissertation (4+4C)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24 credit 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391806"/>
                  </a:ext>
                </a:extLst>
              </a:tr>
              <a:tr h="554424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AU" sz="2000" b="1" dirty="0"/>
                        <a:t>Bachelor Degree with Honours and Research </a:t>
                      </a:r>
                      <a:endParaRPr lang="en-US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>
                          <a:solidFill>
                            <a:srgbClr val="C00000"/>
                          </a:solidFill>
                        </a:rPr>
                        <a:t>164 credit 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334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2418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B9907-56E0-3E1B-7865-4D601C18A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FF0000"/>
                </a:solidFill>
              </a:rPr>
              <a:t>COURSE ASSESSMENT 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A620BBA-FD4C-0478-336E-AB771A3CF5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4725650"/>
              </p:ext>
            </p:extLst>
          </p:nvPr>
        </p:nvGraphicFramePr>
        <p:xfrm>
          <a:off x="989013" y="1685924"/>
          <a:ext cx="10213200" cy="4231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3300">
                  <a:extLst>
                    <a:ext uri="{9D8B030D-6E8A-4147-A177-3AD203B41FA5}">
                      <a16:colId xmlns:a16="http://schemas.microsoft.com/office/drawing/2014/main" val="962378666"/>
                    </a:ext>
                  </a:extLst>
                </a:gridCol>
                <a:gridCol w="2553300">
                  <a:extLst>
                    <a:ext uri="{9D8B030D-6E8A-4147-A177-3AD203B41FA5}">
                      <a16:colId xmlns:a16="http://schemas.microsoft.com/office/drawing/2014/main" val="4040813902"/>
                    </a:ext>
                  </a:extLst>
                </a:gridCol>
                <a:gridCol w="2553300">
                  <a:extLst>
                    <a:ext uri="{9D8B030D-6E8A-4147-A177-3AD203B41FA5}">
                      <a16:colId xmlns:a16="http://schemas.microsoft.com/office/drawing/2014/main" val="2686401204"/>
                    </a:ext>
                  </a:extLst>
                </a:gridCol>
                <a:gridCol w="2553300">
                  <a:extLst>
                    <a:ext uri="{9D8B030D-6E8A-4147-A177-3AD203B41FA5}">
                      <a16:colId xmlns:a16="http://schemas.microsoft.com/office/drawing/2014/main" val="4003927446"/>
                    </a:ext>
                  </a:extLst>
                </a:gridCol>
              </a:tblGrid>
              <a:tr h="1421778">
                <a:tc>
                  <a:txBody>
                    <a:bodyPr/>
                    <a:lstStyle/>
                    <a:p>
                      <a:r>
                        <a:rPr lang="en-AU" sz="2800" dirty="0"/>
                        <a:t>Course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/>
                        <a:t>Course credit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/>
                        <a:t>Max. Marks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dirty="0"/>
                        <a:t>Min. Passing Marks </a:t>
                      </a:r>
                    </a:p>
                    <a:p>
                      <a:r>
                        <a:rPr lang="en-AU" sz="2800" dirty="0"/>
                        <a:t>         ( 40%)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522142"/>
                  </a:ext>
                </a:extLst>
              </a:tr>
              <a:tr h="1387926">
                <a:tc>
                  <a:txBody>
                    <a:bodyPr/>
                    <a:lstStyle/>
                    <a:p>
                      <a:r>
                        <a:rPr lang="en-AU" sz="2800" b="1" dirty="0"/>
                        <a:t>DSC, DSE and GE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b="1" dirty="0"/>
                        <a:t>4 credit /3 credit 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b="1" dirty="0"/>
                        <a:t>100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b="1" dirty="0"/>
                        <a:t>40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133185"/>
                  </a:ext>
                </a:extLst>
              </a:tr>
              <a:tr h="1421778">
                <a:tc>
                  <a:txBody>
                    <a:bodyPr/>
                    <a:lstStyle/>
                    <a:p>
                      <a:r>
                        <a:rPr lang="en-AU" sz="2800" b="1" dirty="0"/>
                        <a:t>Practicals, AEC, VAC and SEC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b="1" dirty="0"/>
                        <a:t>1 credit/2 credit 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b="1" dirty="0"/>
                        <a:t>50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800" b="1" dirty="0"/>
                        <a:t>20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845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8534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13F66-197A-9270-8246-873C1F0B4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938211"/>
          </a:xfrm>
        </p:spPr>
        <p:txBody>
          <a:bodyPr/>
          <a:lstStyle/>
          <a:p>
            <a:r>
              <a:rPr lang="en-AU" dirty="0">
                <a:solidFill>
                  <a:srgbClr val="FF0000"/>
                </a:solidFill>
              </a:rPr>
              <a:t>CONTINUED....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A14313-3057-F8BF-DF44-FEFA606E8504}"/>
              </a:ext>
            </a:extLst>
          </p:cNvPr>
          <p:cNvSpPr/>
          <p:nvPr/>
        </p:nvSpPr>
        <p:spPr>
          <a:xfrm>
            <a:off x="3775471" y="1502569"/>
            <a:ext cx="5999559" cy="8191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b="1" dirty="0">
                <a:solidFill>
                  <a:srgbClr val="FFFF00"/>
                </a:solidFill>
              </a:rPr>
              <a:t>For each Theory and Practical paper 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5D44B8-C77E-CAFA-8E05-7698DC3B2BC4}"/>
              </a:ext>
            </a:extLst>
          </p:cNvPr>
          <p:cNvSpPr/>
          <p:nvPr/>
        </p:nvSpPr>
        <p:spPr>
          <a:xfrm>
            <a:off x="989400" y="3101578"/>
            <a:ext cx="6511538" cy="355401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b="1" dirty="0">
                <a:solidFill>
                  <a:srgbClr val="FFFF00"/>
                </a:solidFill>
              </a:rPr>
              <a:t>CIA</a:t>
            </a:r>
          </a:p>
          <a:p>
            <a:pPr algn="ctr"/>
            <a:r>
              <a:rPr lang="en-AU" b="1" dirty="0"/>
              <a:t>(</a:t>
            </a:r>
            <a:r>
              <a:rPr lang="en-AU" sz="2400" b="1" dirty="0"/>
              <a:t>Continuous Internal assessment)</a:t>
            </a:r>
          </a:p>
          <a:p>
            <a:pPr algn="ctr"/>
            <a:r>
              <a:rPr lang="en-AU" b="1" dirty="0"/>
              <a:t>(</a:t>
            </a:r>
            <a:r>
              <a:rPr lang="en-AU" b="1" dirty="0">
                <a:solidFill>
                  <a:srgbClr val="FFFF00"/>
                </a:solidFill>
              </a:rPr>
              <a:t>College level)</a:t>
            </a:r>
          </a:p>
          <a:p>
            <a:pPr algn="ctr"/>
            <a:r>
              <a:rPr lang="en-AU" sz="2400" b="1" dirty="0"/>
              <a:t>30% of max. Marks</a:t>
            </a:r>
          </a:p>
          <a:p>
            <a:pPr algn="ctr"/>
            <a:r>
              <a:rPr lang="en-AU" sz="2400" b="1" dirty="0"/>
              <a:t>(30 or 15 marks)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b="1" dirty="0"/>
              <a:t>Two test / quiz (20-20 or 10-10 )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b="1" dirty="0"/>
              <a:t>Considered only best mark of two test 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b="1" dirty="0"/>
              <a:t>One Assignment (10 or 5 marks)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b="1" dirty="0"/>
              <a:t>Conducted by course teacher</a:t>
            </a:r>
            <a:endParaRPr lang="en-US" sz="24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5E1E0B-E078-6BA5-D630-58690738286F}"/>
              </a:ext>
            </a:extLst>
          </p:cNvPr>
          <p:cNvSpPr/>
          <p:nvPr/>
        </p:nvSpPr>
        <p:spPr>
          <a:xfrm>
            <a:off x="7834313" y="3173014"/>
            <a:ext cx="3810000" cy="348258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b="1" dirty="0">
                <a:solidFill>
                  <a:srgbClr val="FFFF00"/>
                </a:solidFill>
              </a:rPr>
              <a:t>ESE</a:t>
            </a:r>
          </a:p>
          <a:p>
            <a:pPr algn="ctr"/>
            <a:r>
              <a:rPr lang="en-AU" b="1" dirty="0"/>
              <a:t>(</a:t>
            </a:r>
            <a:r>
              <a:rPr lang="en-AU" sz="2000" b="1" dirty="0"/>
              <a:t>End Semester Examination)</a:t>
            </a:r>
          </a:p>
          <a:p>
            <a:pPr algn="ctr"/>
            <a:r>
              <a:rPr lang="en-AU" b="1" dirty="0"/>
              <a:t>(</a:t>
            </a:r>
            <a:r>
              <a:rPr lang="en-AU" b="1" dirty="0">
                <a:solidFill>
                  <a:srgbClr val="FFFF00"/>
                </a:solidFill>
              </a:rPr>
              <a:t>University level</a:t>
            </a:r>
            <a:r>
              <a:rPr lang="en-AU" b="1" dirty="0"/>
              <a:t>)</a:t>
            </a:r>
          </a:p>
          <a:p>
            <a:pPr algn="ctr"/>
            <a:r>
              <a:rPr lang="en-AU" sz="2400" b="1" dirty="0"/>
              <a:t>70% of max. Marks</a:t>
            </a:r>
          </a:p>
          <a:p>
            <a:pPr algn="ctr"/>
            <a:r>
              <a:rPr lang="en-AU" sz="2400" b="1" dirty="0"/>
              <a:t>(70 or 35 marks)</a:t>
            </a:r>
          </a:p>
          <a:p>
            <a:pPr algn="ctr"/>
            <a:endParaRPr lang="en-AU" sz="2400" b="1" dirty="0"/>
          </a:p>
          <a:p>
            <a:pPr algn="ctr"/>
            <a:r>
              <a:rPr lang="en-AU" sz="2400" b="1" dirty="0"/>
              <a:t>(Conducted by university )</a:t>
            </a:r>
            <a:endParaRPr lang="en-US" sz="2400" b="1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90E745F-3642-FFC4-4D7F-FF242642E6F5}"/>
              </a:ext>
            </a:extLst>
          </p:cNvPr>
          <p:cNvCxnSpPr>
            <a:cxnSpLocks/>
          </p:cNvCxnSpPr>
          <p:nvPr/>
        </p:nvCxnSpPr>
        <p:spPr>
          <a:xfrm>
            <a:off x="7130658" y="2321719"/>
            <a:ext cx="798905" cy="7798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61AAC64-D9D8-1448-8CDD-4B6315B0293B}"/>
              </a:ext>
            </a:extLst>
          </p:cNvPr>
          <p:cNvCxnSpPr>
            <a:cxnSpLocks/>
          </p:cNvCxnSpPr>
          <p:nvPr/>
        </p:nvCxnSpPr>
        <p:spPr>
          <a:xfrm flipH="1">
            <a:off x="3988594" y="2321719"/>
            <a:ext cx="2428875" cy="7092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0558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0A2B9-FBCA-EC88-F409-08FD7F82C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FF0000"/>
                </a:solidFill>
              </a:rPr>
              <a:t>CIA (</a:t>
            </a:r>
            <a:r>
              <a:rPr lang="en-AU" dirty="0">
                <a:solidFill>
                  <a:srgbClr val="FF0000"/>
                </a:solidFill>
              </a:rPr>
              <a:t>Continuous Internal Assessment) – At college level 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3071854-1448-4D29-0B84-903E4465AB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9273020"/>
              </p:ext>
            </p:extLst>
          </p:nvPr>
        </p:nvGraphicFramePr>
        <p:xfrm>
          <a:off x="438150" y="1914527"/>
          <a:ext cx="11201399" cy="4352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4439">
                  <a:extLst>
                    <a:ext uri="{9D8B030D-6E8A-4147-A177-3AD203B41FA5}">
                      <a16:colId xmlns:a16="http://schemas.microsoft.com/office/drawing/2014/main" val="365484069"/>
                    </a:ext>
                  </a:extLst>
                </a:gridCol>
                <a:gridCol w="2004240">
                  <a:extLst>
                    <a:ext uri="{9D8B030D-6E8A-4147-A177-3AD203B41FA5}">
                      <a16:colId xmlns:a16="http://schemas.microsoft.com/office/drawing/2014/main" val="4029037367"/>
                    </a:ext>
                  </a:extLst>
                </a:gridCol>
                <a:gridCol w="2004240">
                  <a:extLst>
                    <a:ext uri="{9D8B030D-6E8A-4147-A177-3AD203B41FA5}">
                      <a16:colId xmlns:a16="http://schemas.microsoft.com/office/drawing/2014/main" val="515396830"/>
                    </a:ext>
                  </a:extLst>
                </a:gridCol>
                <a:gridCol w="2004240">
                  <a:extLst>
                    <a:ext uri="{9D8B030D-6E8A-4147-A177-3AD203B41FA5}">
                      <a16:colId xmlns:a16="http://schemas.microsoft.com/office/drawing/2014/main" val="2066165303"/>
                    </a:ext>
                  </a:extLst>
                </a:gridCol>
                <a:gridCol w="2004240">
                  <a:extLst>
                    <a:ext uri="{9D8B030D-6E8A-4147-A177-3AD203B41FA5}">
                      <a16:colId xmlns:a16="http://schemas.microsoft.com/office/drawing/2014/main" val="1339301952"/>
                    </a:ext>
                  </a:extLst>
                </a:gridCol>
              </a:tblGrid>
              <a:tr h="2519507"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Course code and name 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Test 1 </a:t>
                      </a:r>
                    </a:p>
                    <a:p>
                      <a:pPr algn="ctr"/>
                      <a:r>
                        <a:rPr lang="en-AU" sz="2400" dirty="0"/>
                        <a:t>(</a:t>
                      </a:r>
                      <a:r>
                        <a:rPr lang="en-AU" sz="2400" dirty="0">
                          <a:solidFill>
                            <a:srgbClr val="FFFF00"/>
                          </a:solidFill>
                        </a:rPr>
                        <a:t>Max 20</a:t>
                      </a:r>
                      <a:r>
                        <a:rPr lang="en-AU" sz="2400" dirty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Test 2</a:t>
                      </a:r>
                    </a:p>
                    <a:p>
                      <a:pPr algn="ctr"/>
                      <a:r>
                        <a:rPr lang="en-AU" sz="2400" dirty="0"/>
                        <a:t>(</a:t>
                      </a:r>
                      <a:r>
                        <a:rPr lang="en-AU" sz="2400" dirty="0">
                          <a:solidFill>
                            <a:srgbClr val="FFFF00"/>
                          </a:solidFill>
                        </a:rPr>
                        <a:t>Max.20</a:t>
                      </a:r>
                      <a:r>
                        <a:rPr lang="en-AU" sz="2400" dirty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/>
                        <a:t>Assignment/ seminar/project/field work </a:t>
                      </a:r>
                    </a:p>
                    <a:p>
                      <a:pPr algn="ctr"/>
                      <a:r>
                        <a:rPr lang="en-AU" sz="2000" dirty="0"/>
                        <a:t>( </a:t>
                      </a:r>
                      <a:r>
                        <a:rPr lang="en-AU" sz="2000" dirty="0">
                          <a:solidFill>
                            <a:srgbClr val="FFFF00"/>
                          </a:solidFill>
                        </a:rPr>
                        <a:t>Max. 10 marks</a:t>
                      </a:r>
                      <a:r>
                        <a:rPr lang="en-AU" sz="2000" dirty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Total Obtained</a:t>
                      </a:r>
                    </a:p>
                    <a:p>
                      <a:pPr algn="ctr"/>
                      <a:r>
                        <a:rPr lang="en-AU" sz="2400" dirty="0"/>
                        <a:t> (</a:t>
                      </a:r>
                      <a:r>
                        <a:rPr lang="en-AU" sz="2400" dirty="0">
                          <a:solidFill>
                            <a:srgbClr val="FFFF00"/>
                          </a:solidFill>
                        </a:rPr>
                        <a:t>30 marks</a:t>
                      </a:r>
                      <a:r>
                        <a:rPr lang="en-AU" sz="2400" dirty="0"/>
                        <a:t>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40949"/>
                  </a:ext>
                </a:extLst>
              </a:tr>
              <a:tr h="1833416"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DSC/ DSE/GE</a:t>
                      </a:r>
                    </a:p>
                    <a:p>
                      <a:pPr algn="ctr"/>
                      <a:r>
                        <a:rPr lang="en-AU" sz="2400" b="1" dirty="0"/>
                        <a:t>(</a:t>
                      </a:r>
                      <a:r>
                        <a:rPr lang="en-AU" sz="2400" b="1" baseline="0" dirty="0"/>
                        <a:t> 4 OR</a:t>
                      </a:r>
                      <a:endParaRPr lang="en-AU" sz="2400" b="1" dirty="0"/>
                    </a:p>
                    <a:p>
                      <a:pPr algn="ctr"/>
                      <a:r>
                        <a:rPr lang="en-AU" sz="2400" b="1" dirty="0"/>
                        <a:t>3 credit)</a:t>
                      </a:r>
                    </a:p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15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>
                          <a:solidFill>
                            <a:srgbClr val="C00000"/>
                          </a:solidFill>
                        </a:rPr>
                        <a:t>18</a:t>
                      </a:r>
                    </a:p>
                    <a:p>
                      <a:pPr algn="ctr"/>
                      <a:r>
                        <a:rPr lang="en-AU" sz="2400" b="1" dirty="0">
                          <a:solidFill>
                            <a:srgbClr val="C00000"/>
                          </a:solidFill>
                        </a:rPr>
                        <a:t>( Best)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18+8 = 26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890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4103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3BFF875-6A3C-D15F-A9E7-7CA8822C42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3477965"/>
              </p:ext>
            </p:extLst>
          </p:nvPr>
        </p:nvGraphicFramePr>
        <p:xfrm>
          <a:off x="228600" y="1638300"/>
          <a:ext cx="11368085" cy="4305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097">
                  <a:extLst>
                    <a:ext uri="{9D8B030D-6E8A-4147-A177-3AD203B41FA5}">
                      <a16:colId xmlns:a16="http://schemas.microsoft.com/office/drawing/2014/main" val="365484069"/>
                    </a:ext>
                  </a:extLst>
                </a:gridCol>
                <a:gridCol w="2265997">
                  <a:extLst>
                    <a:ext uri="{9D8B030D-6E8A-4147-A177-3AD203B41FA5}">
                      <a16:colId xmlns:a16="http://schemas.microsoft.com/office/drawing/2014/main" val="4029037367"/>
                    </a:ext>
                  </a:extLst>
                </a:gridCol>
                <a:gridCol w="2265997">
                  <a:extLst>
                    <a:ext uri="{9D8B030D-6E8A-4147-A177-3AD203B41FA5}">
                      <a16:colId xmlns:a16="http://schemas.microsoft.com/office/drawing/2014/main" val="515396830"/>
                    </a:ext>
                  </a:extLst>
                </a:gridCol>
                <a:gridCol w="2265997">
                  <a:extLst>
                    <a:ext uri="{9D8B030D-6E8A-4147-A177-3AD203B41FA5}">
                      <a16:colId xmlns:a16="http://schemas.microsoft.com/office/drawing/2014/main" val="2066165303"/>
                    </a:ext>
                  </a:extLst>
                </a:gridCol>
                <a:gridCol w="2265997">
                  <a:extLst>
                    <a:ext uri="{9D8B030D-6E8A-4147-A177-3AD203B41FA5}">
                      <a16:colId xmlns:a16="http://schemas.microsoft.com/office/drawing/2014/main" val="1339301952"/>
                    </a:ext>
                  </a:extLst>
                </a:gridCol>
              </a:tblGrid>
              <a:tr h="2087110"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Course code and name 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Test 1 </a:t>
                      </a:r>
                    </a:p>
                    <a:p>
                      <a:pPr algn="ctr"/>
                      <a:r>
                        <a:rPr lang="en-AU" sz="2400" dirty="0">
                          <a:solidFill>
                            <a:srgbClr val="FFFF00"/>
                          </a:solidFill>
                        </a:rPr>
                        <a:t>(Max 10)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Test 2</a:t>
                      </a:r>
                    </a:p>
                    <a:p>
                      <a:pPr algn="ctr"/>
                      <a:r>
                        <a:rPr lang="en-AU" sz="2400" dirty="0">
                          <a:solidFill>
                            <a:srgbClr val="FFFF00"/>
                          </a:solidFill>
                        </a:rPr>
                        <a:t>(Max.10)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Assignment /field/ project work</a:t>
                      </a:r>
                    </a:p>
                    <a:p>
                      <a:pPr algn="ctr"/>
                      <a:r>
                        <a:rPr lang="en-AU" sz="2400" dirty="0"/>
                        <a:t>( </a:t>
                      </a:r>
                      <a:r>
                        <a:rPr lang="en-AU" sz="2400" dirty="0">
                          <a:solidFill>
                            <a:srgbClr val="FFFF00"/>
                          </a:solidFill>
                        </a:rPr>
                        <a:t>Max. 05 marks</a:t>
                      </a:r>
                      <a:r>
                        <a:rPr lang="en-AU" sz="2400" dirty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Total obtained</a:t>
                      </a:r>
                    </a:p>
                    <a:p>
                      <a:pPr algn="ctr"/>
                      <a:r>
                        <a:rPr lang="en-AU" sz="2400" dirty="0"/>
                        <a:t> (</a:t>
                      </a:r>
                      <a:r>
                        <a:rPr lang="en-AU" sz="2400" dirty="0">
                          <a:solidFill>
                            <a:srgbClr val="FFFF00"/>
                          </a:solidFill>
                        </a:rPr>
                        <a:t>15 marks</a:t>
                      </a:r>
                      <a:r>
                        <a:rPr lang="en-AU" sz="2400" dirty="0"/>
                        <a:t>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40949"/>
                  </a:ext>
                </a:extLst>
              </a:tr>
              <a:tr h="2218190"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AEC/ VAC/SEC/ practical </a:t>
                      </a:r>
                    </a:p>
                    <a:p>
                      <a:pPr algn="ctr"/>
                      <a:r>
                        <a:rPr lang="en-AU" sz="2400" b="1" dirty="0"/>
                        <a:t>2 / 1 credit </a:t>
                      </a:r>
                    </a:p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2400" b="1" dirty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en-AU" sz="2400" b="1" dirty="0">
                          <a:solidFill>
                            <a:srgbClr val="C00000"/>
                          </a:solidFill>
                        </a:rPr>
                        <a:t>9 </a:t>
                      </a:r>
                    </a:p>
                    <a:p>
                      <a:pPr algn="ctr"/>
                      <a:r>
                        <a:rPr lang="en-AU" sz="2400" b="1" dirty="0">
                          <a:solidFill>
                            <a:srgbClr val="C00000"/>
                          </a:solidFill>
                        </a:rPr>
                        <a:t>(Best)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9+4 = 13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89027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7728D-FE2E-4928-CDAD-E55E44C57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C00000"/>
                </a:solidFill>
              </a:rPr>
              <a:t>ESE (END SEMESTER EXAMINATION)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60CF68-18F5-718F-8E4C-DE84D7DDC483}"/>
              </a:ext>
            </a:extLst>
          </p:cNvPr>
          <p:cNvSpPr/>
          <p:nvPr/>
        </p:nvSpPr>
        <p:spPr>
          <a:xfrm>
            <a:off x="2071688" y="1685925"/>
            <a:ext cx="9666693" cy="226218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b="1" dirty="0"/>
              <a:t>70% marks of total.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b="1" dirty="0"/>
              <a:t>Conducted by university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b="1" dirty="0"/>
              <a:t>Well defined question paper.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b="1" dirty="0"/>
              <a:t>Objective type, short answer and descriptive answer type questions.</a:t>
            </a:r>
            <a:endParaRPr lang="en-US" sz="24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751BCD-037D-C5CF-0AA3-407A7FE7D421}"/>
              </a:ext>
            </a:extLst>
          </p:cNvPr>
          <p:cNvSpPr/>
          <p:nvPr/>
        </p:nvSpPr>
        <p:spPr>
          <a:xfrm>
            <a:off x="3432562" y="4083446"/>
            <a:ext cx="8245088" cy="23364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+mj-lt"/>
              <a:buAutoNum type="arabicPeriod"/>
            </a:pPr>
            <a:r>
              <a:rPr lang="en-AU" sz="2400" b="1" dirty="0"/>
              <a:t>Cumulative marks obtained in CIA+ESA</a:t>
            </a:r>
          </a:p>
          <a:p>
            <a:pPr marL="457200" indent="-457200">
              <a:buFont typeface="+mj-lt"/>
              <a:buAutoNum type="arabicPeriod"/>
            </a:pPr>
            <a:endParaRPr lang="en-AU" sz="2400" b="1" dirty="0"/>
          </a:p>
          <a:p>
            <a:pPr marL="457200" indent="-457200">
              <a:buFont typeface="+mj-lt"/>
              <a:buAutoNum type="arabicPeriod"/>
            </a:pPr>
            <a:r>
              <a:rPr lang="en-AU" sz="2400" b="1" dirty="0"/>
              <a:t>Separately passed both in theory and practical paper.</a:t>
            </a:r>
            <a:endParaRPr lang="en-US" sz="24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DFD9B3-9B2D-BCF8-72A4-5231AB5F7170}"/>
              </a:ext>
            </a:extLst>
          </p:cNvPr>
          <p:cNvSpPr/>
          <p:nvPr/>
        </p:nvSpPr>
        <p:spPr>
          <a:xfrm>
            <a:off x="571500" y="4352933"/>
            <a:ext cx="2762250" cy="173116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2400" b="1" dirty="0">
                <a:solidFill>
                  <a:srgbClr val="FFFF00"/>
                </a:solidFill>
              </a:rPr>
              <a:t>Passing Marks </a:t>
            </a:r>
          </a:p>
          <a:p>
            <a:r>
              <a:rPr lang="en-AU" sz="2400" b="1" dirty="0">
                <a:solidFill>
                  <a:srgbClr val="FFFF00"/>
                </a:solidFill>
              </a:rPr>
              <a:t>(40%)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0910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E21F6-92E4-0A2C-09E1-B99F32173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FF0000"/>
                </a:solidFill>
              </a:rPr>
              <a:t>Later Grade,  Grade Point, Credit Points, SGPA and CGPA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64BAF8-EFC9-BE45-0F89-479564F221DC}"/>
              </a:ext>
            </a:extLst>
          </p:cNvPr>
          <p:cNvSpPr/>
          <p:nvPr/>
        </p:nvSpPr>
        <p:spPr>
          <a:xfrm>
            <a:off x="1172174" y="1849040"/>
            <a:ext cx="4840482" cy="140652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b="1" dirty="0">
                <a:solidFill>
                  <a:srgbClr val="FFFF00"/>
                </a:solidFill>
              </a:rPr>
              <a:t>Later grade </a:t>
            </a:r>
          </a:p>
          <a:p>
            <a:pPr algn="ctr"/>
            <a:endParaRPr lang="en-AU" b="1" dirty="0"/>
          </a:p>
          <a:p>
            <a:pPr algn="ctr"/>
            <a:r>
              <a:rPr lang="en-AU" sz="2000" b="1" dirty="0"/>
              <a:t>Denoting rage of obtained marks.</a:t>
            </a:r>
          </a:p>
          <a:p>
            <a:pPr algn="ctr"/>
            <a:r>
              <a:rPr lang="en-AU" sz="2000" b="1" dirty="0"/>
              <a:t>(O, A+, A, B+, B, C etc.)</a:t>
            </a:r>
            <a:endParaRPr lang="en-US" sz="20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33362E-40F5-FA65-45D1-B526AE4D3707}"/>
              </a:ext>
            </a:extLst>
          </p:cNvPr>
          <p:cNvSpPr/>
          <p:nvPr/>
        </p:nvSpPr>
        <p:spPr>
          <a:xfrm>
            <a:off x="1231706" y="3390895"/>
            <a:ext cx="4840482" cy="140652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b="1" dirty="0">
                <a:solidFill>
                  <a:srgbClr val="FFFF00"/>
                </a:solidFill>
              </a:rPr>
              <a:t> </a:t>
            </a:r>
            <a:r>
              <a:rPr lang="en-AU" sz="2800" b="1" dirty="0">
                <a:solidFill>
                  <a:srgbClr val="FFFF00"/>
                </a:solidFill>
              </a:rPr>
              <a:t>Grade point </a:t>
            </a:r>
          </a:p>
          <a:p>
            <a:pPr algn="ctr"/>
            <a:endParaRPr lang="en-AU" b="1" dirty="0"/>
          </a:p>
          <a:p>
            <a:pPr algn="ctr"/>
            <a:r>
              <a:rPr lang="en-AU" sz="2400" b="1" dirty="0"/>
              <a:t>Numerical value of Grade. </a:t>
            </a:r>
            <a:endParaRPr lang="en-US" sz="24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6158E8-C675-0B91-E68B-B36000A00B04}"/>
              </a:ext>
            </a:extLst>
          </p:cNvPr>
          <p:cNvSpPr/>
          <p:nvPr/>
        </p:nvSpPr>
        <p:spPr>
          <a:xfrm>
            <a:off x="1179763" y="5062128"/>
            <a:ext cx="4832894" cy="14005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b="1" dirty="0">
                <a:solidFill>
                  <a:srgbClr val="FFFF00"/>
                </a:solidFill>
              </a:rPr>
              <a:t> </a:t>
            </a:r>
            <a:r>
              <a:rPr lang="en-AU" sz="2800" b="1" dirty="0">
                <a:solidFill>
                  <a:srgbClr val="FFFF00"/>
                </a:solidFill>
              </a:rPr>
              <a:t>Credit Points </a:t>
            </a:r>
          </a:p>
          <a:p>
            <a:pPr algn="ctr"/>
            <a:endParaRPr lang="en-AU" b="1" dirty="0"/>
          </a:p>
          <a:p>
            <a:pPr algn="ctr"/>
            <a:r>
              <a:rPr lang="en-AU" sz="2400" b="1" dirty="0"/>
              <a:t>(Credit × grade point )</a:t>
            </a:r>
            <a:endParaRPr lang="en-US" sz="24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697C4C6-317B-28B5-7935-166DAB8ED710}"/>
              </a:ext>
            </a:extLst>
          </p:cNvPr>
          <p:cNvSpPr/>
          <p:nvPr/>
        </p:nvSpPr>
        <p:spPr>
          <a:xfrm>
            <a:off x="6362118" y="1849039"/>
            <a:ext cx="4840482" cy="20562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b="1" dirty="0">
                <a:solidFill>
                  <a:srgbClr val="FFFF00"/>
                </a:solidFill>
              </a:rPr>
              <a:t>SGPA</a:t>
            </a:r>
          </a:p>
          <a:p>
            <a:pPr algn="ctr"/>
            <a:r>
              <a:rPr lang="en-AU" sz="2400" b="1" dirty="0"/>
              <a:t>Semester Grade Point Average </a:t>
            </a:r>
          </a:p>
          <a:p>
            <a:pPr algn="ctr"/>
            <a:endParaRPr lang="en-AU" b="1" dirty="0"/>
          </a:p>
          <a:p>
            <a:pPr algn="ctr"/>
            <a:r>
              <a:rPr lang="en-AU" b="1" dirty="0"/>
              <a:t>(</a:t>
            </a:r>
            <a:r>
              <a:rPr lang="en-AU" sz="2000" b="1" dirty="0"/>
              <a:t>Total credit points divided by Total credit)</a:t>
            </a:r>
          </a:p>
          <a:p>
            <a:pPr algn="ctr"/>
            <a:endParaRPr lang="en-US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B19F9E-3EAE-87BD-36DC-08E53B1C36CA}"/>
              </a:ext>
            </a:extLst>
          </p:cNvPr>
          <p:cNvSpPr/>
          <p:nvPr/>
        </p:nvSpPr>
        <p:spPr>
          <a:xfrm>
            <a:off x="6362118" y="4246163"/>
            <a:ext cx="4840482" cy="20562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b="1" dirty="0">
                <a:solidFill>
                  <a:srgbClr val="FFFF00"/>
                </a:solidFill>
              </a:rPr>
              <a:t>CGPA</a:t>
            </a:r>
          </a:p>
          <a:p>
            <a:pPr algn="ctr"/>
            <a:r>
              <a:rPr lang="en-AU" sz="2000" b="1" dirty="0"/>
              <a:t>Cumulative Grade Point Average </a:t>
            </a:r>
          </a:p>
          <a:p>
            <a:pPr algn="ctr"/>
            <a:endParaRPr lang="en-AU" b="1" dirty="0"/>
          </a:p>
          <a:p>
            <a:pPr algn="ctr"/>
            <a:r>
              <a:rPr lang="en-AU" sz="2000" b="1" dirty="0"/>
              <a:t>(Total credit points divided by Total credit</a:t>
            </a:r>
            <a:r>
              <a:rPr lang="en-AU" b="1" dirty="0"/>
              <a:t>)</a:t>
            </a:r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897003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C5C65-A841-0287-464B-D83B9CDE4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C00000"/>
                </a:solidFill>
              </a:rPr>
              <a:t>Grade point 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19E8BEF-8813-79FB-24BE-568AEE2843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1679687"/>
              </p:ext>
            </p:extLst>
          </p:nvPr>
        </p:nvGraphicFramePr>
        <p:xfrm>
          <a:off x="631031" y="1685925"/>
          <a:ext cx="10941848" cy="4937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5462">
                  <a:extLst>
                    <a:ext uri="{9D8B030D-6E8A-4147-A177-3AD203B41FA5}">
                      <a16:colId xmlns:a16="http://schemas.microsoft.com/office/drawing/2014/main" val="740027065"/>
                    </a:ext>
                  </a:extLst>
                </a:gridCol>
                <a:gridCol w="2735462">
                  <a:extLst>
                    <a:ext uri="{9D8B030D-6E8A-4147-A177-3AD203B41FA5}">
                      <a16:colId xmlns:a16="http://schemas.microsoft.com/office/drawing/2014/main" val="1786401232"/>
                    </a:ext>
                  </a:extLst>
                </a:gridCol>
                <a:gridCol w="2735462">
                  <a:extLst>
                    <a:ext uri="{9D8B030D-6E8A-4147-A177-3AD203B41FA5}">
                      <a16:colId xmlns:a16="http://schemas.microsoft.com/office/drawing/2014/main" val="3738665513"/>
                    </a:ext>
                  </a:extLst>
                </a:gridCol>
                <a:gridCol w="2735462">
                  <a:extLst>
                    <a:ext uri="{9D8B030D-6E8A-4147-A177-3AD203B41FA5}">
                      <a16:colId xmlns:a16="http://schemas.microsoft.com/office/drawing/2014/main" val="247230230"/>
                    </a:ext>
                  </a:extLst>
                </a:gridCol>
              </a:tblGrid>
              <a:tr h="820289"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Latter Grade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Represent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Grade point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Range of obtained marks 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639252"/>
                  </a:ext>
                </a:extLst>
              </a:tr>
              <a:tr h="456015"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O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Outstanding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10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91 – 100%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4358644"/>
                  </a:ext>
                </a:extLst>
              </a:tr>
              <a:tr h="456015"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A+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Excellent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9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81 - 90%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83317"/>
                  </a:ext>
                </a:extLst>
              </a:tr>
              <a:tr h="456015"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A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Very good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71 – 80%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168775"/>
                  </a:ext>
                </a:extLst>
              </a:tr>
              <a:tr h="456015"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B+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Good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61 – 70%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998313"/>
                  </a:ext>
                </a:extLst>
              </a:tr>
              <a:tr h="456015"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B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Above average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51 – 60%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295748"/>
                  </a:ext>
                </a:extLst>
              </a:tr>
              <a:tr h="456015"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C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Average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41 – 50%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04544"/>
                  </a:ext>
                </a:extLst>
              </a:tr>
              <a:tr h="456015"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P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Pass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40%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865766"/>
                  </a:ext>
                </a:extLst>
              </a:tr>
              <a:tr h="456015"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F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Fail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Below 40%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3885"/>
                  </a:ext>
                </a:extLst>
              </a:tr>
              <a:tr h="456015"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Ab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Absent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Absent 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699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214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C1A97-167A-7443-5ACF-891439BAF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95289"/>
            <a:ext cx="10554900" cy="842961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en-AU" sz="3600" b="1" dirty="0"/>
              <a:t>CONTINUED....</a:t>
            </a:r>
            <a:endParaRPr lang="en-US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A54CC-FBD3-8A14-86D1-03AB602AD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095319" cy="4776786"/>
          </a:xfrm>
        </p:spPr>
        <p:txBody>
          <a:bodyPr>
            <a:normAutofit/>
          </a:bodyPr>
          <a:lstStyle/>
          <a:p>
            <a:endParaRPr lang="en-AU" sz="24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22506A7-CCF4-1BD9-BBAF-FC7C0A4719A3}"/>
              </a:ext>
            </a:extLst>
          </p:cNvPr>
          <p:cNvSpPr/>
          <p:nvPr/>
        </p:nvSpPr>
        <p:spPr>
          <a:xfrm>
            <a:off x="678656" y="1381125"/>
            <a:ext cx="11310938" cy="528875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sz="2800" b="1" dirty="0"/>
          </a:p>
          <a:p>
            <a:endParaRPr lang="en-AU" sz="2800" b="1" dirty="0"/>
          </a:p>
          <a:p>
            <a:r>
              <a:rPr lang="en-AU" sz="2800" b="1" dirty="0"/>
              <a:t>✓ </a:t>
            </a:r>
            <a:r>
              <a:rPr lang="en-AU" sz="2400" b="1" dirty="0"/>
              <a:t>Choice Based Credit System ( CBCS).</a:t>
            </a:r>
            <a:endParaRPr lang="en-AU" sz="2800" b="1" dirty="0"/>
          </a:p>
          <a:p>
            <a:endParaRPr lang="en-AU" b="1" dirty="0"/>
          </a:p>
          <a:p>
            <a:r>
              <a:rPr lang="en-AU" b="1" dirty="0"/>
              <a:t>✓ </a:t>
            </a:r>
            <a:r>
              <a:rPr lang="en-AU" sz="2400" b="1" dirty="0"/>
              <a:t>Student can earn credit from SWAYAM and MOOCS  platforms.</a:t>
            </a:r>
          </a:p>
          <a:p>
            <a:r>
              <a:rPr lang="en-AU" sz="2400" b="1" dirty="0"/>
              <a:t>
✓ Academic bank of credit (ABC) ID is compulsory for all students.</a:t>
            </a:r>
          </a:p>
          <a:p>
            <a:endParaRPr lang="en-AU" sz="2400" b="1" dirty="0"/>
          </a:p>
          <a:p>
            <a:r>
              <a:rPr lang="en-AU" sz="2400" b="1" dirty="0"/>
              <a:t>✓ multidisciplinary system</a:t>
            </a:r>
          </a:p>
          <a:p>
            <a:endParaRPr lang="en-AU" sz="2400" b="1" dirty="0"/>
          </a:p>
          <a:p>
            <a:r>
              <a:rPr lang="en-AU" sz="2400" b="1" dirty="0"/>
              <a:t>✓ Private students also comes under the NEP 2020.</a:t>
            </a:r>
          </a:p>
          <a:p>
            <a:r>
              <a:rPr lang="en-AU" sz="2400" b="1" dirty="0"/>
              <a:t>
✓ Holistic development of students.</a:t>
            </a:r>
          </a:p>
          <a:p>
            <a:r>
              <a:rPr lang="en-AU" sz="2400" b="1" dirty="0"/>
              <a:t>
</a:t>
            </a:r>
          </a:p>
        </p:txBody>
      </p:sp>
    </p:spTree>
    <p:extLst>
      <p:ext uri="{BB962C8B-B14F-4D97-AF65-F5344CB8AC3E}">
        <p14:creationId xmlns:p14="http://schemas.microsoft.com/office/powerpoint/2010/main" val="10082518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F7BB2D2-EACA-BC39-288D-2F7D2DB5E960}"/>
              </a:ext>
            </a:extLst>
          </p:cNvPr>
          <p:cNvSpPr/>
          <p:nvPr/>
        </p:nvSpPr>
        <p:spPr>
          <a:xfrm>
            <a:off x="1428751" y="1800224"/>
            <a:ext cx="8036718" cy="36290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b="1" dirty="0">
                <a:solidFill>
                  <a:srgbClr val="FFFF00"/>
                </a:solidFill>
              </a:rPr>
              <a:t>Computation of SGPA and CGPA</a:t>
            </a:r>
            <a:r>
              <a:rPr lang="en-AU" sz="3200" b="1" dirty="0"/>
              <a:t> </a:t>
            </a:r>
          </a:p>
          <a:p>
            <a:pPr algn="ctr"/>
            <a:endParaRPr lang="en-AU" sz="3200" b="1" dirty="0"/>
          </a:p>
          <a:p>
            <a:pPr algn="ctr"/>
            <a:r>
              <a:rPr lang="en-AU" sz="3200" b="1" dirty="0"/>
              <a:t>(B.Sc. First Semester 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4400651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C63BBFA-307B-5A96-D94F-29B30B7FE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599216"/>
              </p:ext>
            </p:extLst>
          </p:nvPr>
        </p:nvGraphicFramePr>
        <p:xfrm>
          <a:off x="351234" y="331033"/>
          <a:ext cx="11489532" cy="5523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7461">
                  <a:extLst>
                    <a:ext uri="{9D8B030D-6E8A-4147-A177-3AD203B41FA5}">
                      <a16:colId xmlns:a16="http://schemas.microsoft.com/office/drawing/2014/main" val="2238280067"/>
                    </a:ext>
                  </a:extLst>
                </a:gridCol>
                <a:gridCol w="957461">
                  <a:extLst>
                    <a:ext uri="{9D8B030D-6E8A-4147-A177-3AD203B41FA5}">
                      <a16:colId xmlns:a16="http://schemas.microsoft.com/office/drawing/2014/main" val="34655299"/>
                    </a:ext>
                  </a:extLst>
                </a:gridCol>
                <a:gridCol w="957461">
                  <a:extLst>
                    <a:ext uri="{9D8B030D-6E8A-4147-A177-3AD203B41FA5}">
                      <a16:colId xmlns:a16="http://schemas.microsoft.com/office/drawing/2014/main" val="986291700"/>
                    </a:ext>
                  </a:extLst>
                </a:gridCol>
                <a:gridCol w="957461">
                  <a:extLst>
                    <a:ext uri="{9D8B030D-6E8A-4147-A177-3AD203B41FA5}">
                      <a16:colId xmlns:a16="http://schemas.microsoft.com/office/drawing/2014/main" val="2870549980"/>
                    </a:ext>
                  </a:extLst>
                </a:gridCol>
                <a:gridCol w="957461">
                  <a:extLst>
                    <a:ext uri="{9D8B030D-6E8A-4147-A177-3AD203B41FA5}">
                      <a16:colId xmlns:a16="http://schemas.microsoft.com/office/drawing/2014/main" val="770060664"/>
                    </a:ext>
                  </a:extLst>
                </a:gridCol>
                <a:gridCol w="957461">
                  <a:extLst>
                    <a:ext uri="{9D8B030D-6E8A-4147-A177-3AD203B41FA5}">
                      <a16:colId xmlns:a16="http://schemas.microsoft.com/office/drawing/2014/main" val="2951282130"/>
                    </a:ext>
                  </a:extLst>
                </a:gridCol>
                <a:gridCol w="957461">
                  <a:extLst>
                    <a:ext uri="{9D8B030D-6E8A-4147-A177-3AD203B41FA5}">
                      <a16:colId xmlns:a16="http://schemas.microsoft.com/office/drawing/2014/main" val="3365293587"/>
                    </a:ext>
                  </a:extLst>
                </a:gridCol>
                <a:gridCol w="957461">
                  <a:extLst>
                    <a:ext uri="{9D8B030D-6E8A-4147-A177-3AD203B41FA5}">
                      <a16:colId xmlns:a16="http://schemas.microsoft.com/office/drawing/2014/main" val="2316022656"/>
                    </a:ext>
                  </a:extLst>
                </a:gridCol>
                <a:gridCol w="957461">
                  <a:extLst>
                    <a:ext uri="{9D8B030D-6E8A-4147-A177-3AD203B41FA5}">
                      <a16:colId xmlns:a16="http://schemas.microsoft.com/office/drawing/2014/main" val="389000682"/>
                    </a:ext>
                  </a:extLst>
                </a:gridCol>
                <a:gridCol w="957461">
                  <a:extLst>
                    <a:ext uri="{9D8B030D-6E8A-4147-A177-3AD203B41FA5}">
                      <a16:colId xmlns:a16="http://schemas.microsoft.com/office/drawing/2014/main" val="4264938336"/>
                    </a:ext>
                  </a:extLst>
                </a:gridCol>
                <a:gridCol w="957461">
                  <a:extLst>
                    <a:ext uri="{9D8B030D-6E8A-4147-A177-3AD203B41FA5}">
                      <a16:colId xmlns:a16="http://schemas.microsoft.com/office/drawing/2014/main" val="732677709"/>
                    </a:ext>
                  </a:extLst>
                </a:gridCol>
                <a:gridCol w="957461">
                  <a:extLst>
                    <a:ext uri="{9D8B030D-6E8A-4147-A177-3AD203B41FA5}">
                      <a16:colId xmlns:a16="http://schemas.microsoft.com/office/drawing/2014/main" val="3702081882"/>
                    </a:ext>
                  </a:extLst>
                </a:gridCol>
              </a:tblGrid>
              <a:tr h="667581">
                <a:tc>
                  <a:txBody>
                    <a:bodyPr/>
                    <a:lstStyle/>
                    <a:p>
                      <a:r>
                        <a:rPr lang="en-AU" sz="1600" dirty="0"/>
                        <a:t>Course </a:t>
                      </a:r>
                      <a:r>
                        <a:rPr lang="en-AU" dirty="0"/>
                        <a:t>code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/>
                        <a:t>Course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 credit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CIA </a:t>
                      </a:r>
                    </a:p>
                    <a:p>
                      <a:r>
                        <a:rPr lang="en-AU" dirty="0"/>
                        <a:t>(Max.)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CIA (</a:t>
                      </a:r>
                      <a:r>
                        <a:rPr lang="en-AU" dirty="0" err="1"/>
                        <a:t>obt</a:t>
                      </a:r>
                      <a:r>
                        <a:rPr lang="en-AU" dirty="0"/>
                        <a:t>.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ESE</a:t>
                      </a:r>
                    </a:p>
                    <a:p>
                      <a:r>
                        <a:rPr lang="en-AU" dirty="0"/>
                        <a:t>(Max.)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ESE</a:t>
                      </a:r>
                    </a:p>
                    <a:p>
                      <a:r>
                        <a:rPr lang="en-AU" dirty="0"/>
                        <a:t>(</a:t>
                      </a:r>
                      <a:r>
                        <a:rPr lang="en-AU" dirty="0" err="1"/>
                        <a:t>Obt</a:t>
                      </a:r>
                      <a:r>
                        <a:rPr lang="en-AU" dirty="0"/>
                        <a:t>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Total max.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Total </a:t>
                      </a:r>
                      <a:r>
                        <a:rPr lang="en-AU" dirty="0" err="1"/>
                        <a:t>obta</a:t>
                      </a:r>
                      <a:r>
                        <a:rPr lang="en-AU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Grade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Grade point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Credit Points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965052"/>
                  </a:ext>
                </a:extLst>
              </a:tr>
              <a:tr h="627708">
                <a:tc>
                  <a:txBody>
                    <a:bodyPr/>
                    <a:lstStyle/>
                    <a:p>
                      <a:r>
                        <a:rPr lang="en-AU" b="1" dirty="0"/>
                        <a:t>DSC A1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Chem.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0" dirty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70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50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100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75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24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007512"/>
                  </a:ext>
                </a:extLst>
              </a:tr>
              <a:tr h="382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 err="1"/>
                        <a:t>Pract</a:t>
                      </a:r>
                      <a:r>
                        <a:rPr lang="en-AU" b="1" dirty="0"/>
                        <a:t>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0" dirty="0">
                          <a:solidFill>
                            <a:srgbClr val="00B050"/>
                          </a:solidFill>
                        </a:rPr>
                        <a:t>12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35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30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42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A+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9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11622"/>
                  </a:ext>
                </a:extLst>
              </a:tr>
              <a:tr h="627708">
                <a:tc>
                  <a:txBody>
                    <a:bodyPr/>
                    <a:lstStyle/>
                    <a:p>
                      <a:r>
                        <a:rPr lang="en-AU" b="1" dirty="0"/>
                        <a:t>DSC B1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Bot.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0" dirty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70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45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65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B+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21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005249"/>
                  </a:ext>
                </a:extLst>
              </a:tr>
              <a:tr h="382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 err="1"/>
                        <a:t>Pract</a:t>
                      </a:r>
                      <a:r>
                        <a:rPr lang="en-AU" b="1" dirty="0"/>
                        <a:t>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0" dirty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35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31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41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A+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9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85037"/>
                  </a:ext>
                </a:extLst>
              </a:tr>
              <a:tr h="627708">
                <a:tc>
                  <a:txBody>
                    <a:bodyPr/>
                    <a:lstStyle/>
                    <a:p>
                      <a:r>
                        <a:rPr lang="en-AU" b="1" dirty="0"/>
                        <a:t>DSC C1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Zool.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0" dirty="0">
                          <a:solidFill>
                            <a:srgbClr val="00B050"/>
                          </a:solidFill>
                        </a:rPr>
                        <a:t>26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70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56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82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A+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27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115774"/>
                  </a:ext>
                </a:extLst>
              </a:tr>
              <a:tr h="3826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 err="1"/>
                        <a:t>Pract</a:t>
                      </a:r>
                      <a:r>
                        <a:rPr lang="en-AU" b="1" dirty="0"/>
                        <a:t>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0" dirty="0">
                          <a:solidFill>
                            <a:srgbClr val="00B050"/>
                          </a:solidFill>
                        </a:rPr>
                        <a:t>13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35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32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45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A+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042527"/>
                  </a:ext>
                </a:extLst>
              </a:tr>
              <a:tr h="382640">
                <a:tc>
                  <a:txBody>
                    <a:bodyPr/>
                    <a:lstStyle/>
                    <a:p>
                      <a:r>
                        <a:rPr lang="en-AU" b="1" dirty="0"/>
                        <a:t>GE-01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Hist.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0" dirty="0">
                          <a:solidFill>
                            <a:srgbClr val="00B050"/>
                          </a:solidFill>
                        </a:rPr>
                        <a:t>27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70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50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77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940848"/>
                  </a:ext>
                </a:extLst>
              </a:tr>
              <a:tr h="382640">
                <a:tc>
                  <a:txBody>
                    <a:bodyPr/>
                    <a:lstStyle/>
                    <a:p>
                      <a:r>
                        <a:rPr lang="en-AU" b="1" dirty="0"/>
                        <a:t>AEC-1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Eng.  Lang.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0" dirty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35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31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B+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472426"/>
                  </a:ext>
                </a:extLst>
              </a:tr>
              <a:tr h="382640">
                <a:tc>
                  <a:txBody>
                    <a:bodyPr/>
                    <a:lstStyle/>
                    <a:p>
                      <a:r>
                        <a:rPr lang="en-AU" b="1" dirty="0"/>
                        <a:t>VAC-1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A.I.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0" dirty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35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27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B050"/>
                          </a:solidFill>
                        </a:rPr>
                        <a:t>37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918816"/>
                  </a:ext>
                </a:extLst>
              </a:tr>
              <a:tr h="382640">
                <a:tc>
                  <a:txBody>
                    <a:bodyPr/>
                    <a:lstStyle/>
                    <a:p>
                      <a:r>
                        <a:rPr lang="en-AU" b="1" dirty="0">
                          <a:solidFill>
                            <a:schemeClr val="tx1"/>
                          </a:solidFill>
                        </a:rPr>
                        <a:t>Total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20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161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419510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3D9E3CDA-EB91-C3E4-3E6C-DDB4720AE531}"/>
              </a:ext>
            </a:extLst>
          </p:cNvPr>
          <p:cNvSpPr/>
          <p:nvPr/>
        </p:nvSpPr>
        <p:spPr>
          <a:xfrm>
            <a:off x="1464468" y="6019800"/>
            <a:ext cx="9263063" cy="6096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b="1" dirty="0">
                <a:solidFill>
                  <a:srgbClr val="FFFF00"/>
                </a:solidFill>
              </a:rPr>
              <a:t>SGPA</a:t>
            </a:r>
            <a:r>
              <a:rPr lang="en-AU" sz="2400" b="1" dirty="0"/>
              <a:t> = total credit points ÷ total credit = 161 ÷ 20 = </a:t>
            </a:r>
            <a:r>
              <a:rPr lang="en-AU" sz="2400" b="1" dirty="0">
                <a:solidFill>
                  <a:srgbClr val="FFFF00"/>
                </a:solidFill>
              </a:rPr>
              <a:t>8.5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5779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AD73833-EA20-D568-7B84-40977B7B0095}"/>
              </a:ext>
            </a:extLst>
          </p:cNvPr>
          <p:cNvSpPr/>
          <p:nvPr/>
        </p:nvSpPr>
        <p:spPr>
          <a:xfrm>
            <a:off x="1143000" y="1257300"/>
            <a:ext cx="10267950" cy="439816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2800" b="1" dirty="0">
                <a:solidFill>
                  <a:srgbClr val="FFFF00"/>
                </a:solidFill>
              </a:rPr>
              <a:t>CGPA</a:t>
            </a:r>
            <a:r>
              <a:rPr lang="en-AU" sz="2800" b="1" dirty="0">
                <a:solidFill>
                  <a:srgbClr val="FF0000"/>
                </a:solidFill>
              </a:rPr>
              <a:t> </a:t>
            </a:r>
            <a:r>
              <a:rPr lang="en-AU" sz="2800" b="1" dirty="0">
                <a:solidFill>
                  <a:schemeClr val="bg1"/>
                </a:solidFill>
              </a:rPr>
              <a:t>= average of all SGPA</a:t>
            </a:r>
          </a:p>
          <a:p>
            <a:endParaRPr lang="en-AU" sz="2800" b="1" dirty="0">
              <a:solidFill>
                <a:schemeClr val="bg1"/>
              </a:solidFill>
            </a:endParaRPr>
          </a:p>
          <a:p>
            <a:r>
              <a:rPr lang="en-AU" sz="2800" b="1" dirty="0">
                <a:solidFill>
                  <a:schemeClr val="bg1"/>
                </a:solidFill>
              </a:rPr>
              <a:t>            =</a:t>
            </a:r>
            <a:r>
              <a:rPr lang="en-AU" sz="2400" b="1" dirty="0">
                <a:solidFill>
                  <a:schemeClr val="bg1"/>
                </a:solidFill>
              </a:rPr>
              <a:t> (8.1+7.9+7.5+8.3+7.6+7.8) ÷ 6 = 47.2 ÷ 6 = </a:t>
            </a:r>
            <a:r>
              <a:rPr lang="en-AU" sz="2400" b="1" dirty="0">
                <a:solidFill>
                  <a:srgbClr val="FFFF00"/>
                </a:solidFill>
              </a:rPr>
              <a:t>7.8</a:t>
            </a:r>
            <a:endParaRPr lang="hi-IN" sz="2400" b="1" dirty="0">
              <a:solidFill>
                <a:srgbClr val="FFFF00"/>
              </a:solidFill>
            </a:endParaRPr>
          </a:p>
          <a:p>
            <a:endParaRPr lang="hi-IN" sz="2400" b="1" dirty="0">
              <a:solidFill>
                <a:srgbClr val="FFFF00"/>
              </a:solidFill>
            </a:endParaRPr>
          </a:p>
          <a:p>
            <a:endParaRPr lang="hi-IN" sz="2400" b="1" dirty="0">
              <a:solidFill>
                <a:srgbClr val="FFFF00"/>
              </a:solidFill>
            </a:endParaRPr>
          </a:p>
          <a:p>
            <a:r>
              <a:rPr lang="hi-IN" sz="2800" b="1" dirty="0">
                <a:solidFill>
                  <a:srgbClr val="FFFF00"/>
                </a:solidFill>
              </a:rPr>
              <a:t>Percent </a:t>
            </a:r>
            <a:r>
              <a:rPr lang="hi-IN" sz="2400" b="1" dirty="0">
                <a:solidFill>
                  <a:srgbClr val="FFFF00"/>
                </a:solidFill>
              </a:rPr>
              <a:t>= </a:t>
            </a:r>
            <a:r>
              <a:rPr lang="hi-IN" sz="2400" b="1" dirty="0">
                <a:solidFill>
                  <a:schemeClr val="bg1"/>
                </a:solidFill>
              </a:rPr>
              <a:t>10 × CGPA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1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6349DD8-C1D1-6CC9-4E3F-4422B28E3663}"/>
              </a:ext>
            </a:extLst>
          </p:cNvPr>
          <p:cNvSpPr/>
          <p:nvPr/>
        </p:nvSpPr>
        <p:spPr>
          <a:xfrm>
            <a:off x="285750" y="647701"/>
            <a:ext cx="11334750" cy="580688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CIA is compulsory for all students (regular and private) for ESE.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Time table will be same for classes (1 period = 1 hour).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dirty="0"/>
              <a:t>Creating “</a:t>
            </a:r>
            <a:r>
              <a:rPr lang="en-AU" sz="2400" b="1" dirty="0">
                <a:solidFill>
                  <a:srgbClr val="FFFF00"/>
                </a:solidFill>
              </a:rPr>
              <a:t>NEP20 Help Desk”</a:t>
            </a:r>
            <a:r>
              <a:rPr lang="en-AU" sz="2400" b="1" dirty="0"/>
              <a:t> is necessary  for all college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dirty="0">
                <a:solidFill>
                  <a:srgbClr val="FFFF00"/>
                </a:solidFill>
              </a:rPr>
              <a:t>Flexi and banners</a:t>
            </a:r>
            <a:r>
              <a:rPr lang="en-AU" sz="2400" b="1" dirty="0"/>
              <a:t> related to New Education Policy 2020 of Chhattisgarh.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dirty="0"/>
              <a:t>To paste the GE and VAC subject list on  college notice board to the help of students.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dirty="0"/>
              <a:t>To paste the FAQ  of  Higher Education Deportment on notice board.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5890783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6349DD8-C1D1-6CC9-4E3F-4422B28E3663}"/>
              </a:ext>
            </a:extLst>
          </p:cNvPr>
          <p:cNvSpPr/>
          <p:nvPr/>
        </p:nvSpPr>
        <p:spPr>
          <a:xfrm>
            <a:off x="285750" y="647700"/>
            <a:ext cx="11346656" cy="592454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dirty="0"/>
              <a:t>Create a new </a:t>
            </a:r>
            <a:r>
              <a:rPr lang="en-AU" sz="2400" b="1" dirty="0">
                <a:solidFill>
                  <a:srgbClr val="FFFF00"/>
                </a:solidFill>
              </a:rPr>
              <a:t>tab for “ NEP 20” in college website.</a:t>
            </a:r>
          </a:p>
          <a:p>
            <a:endParaRPr lang="en-AU" sz="2400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dirty="0"/>
              <a:t>Daily </a:t>
            </a:r>
            <a:r>
              <a:rPr lang="en-AU" sz="2400" b="1" dirty="0">
                <a:solidFill>
                  <a:srgbClr val="FFFF00"/>
                </a:solidFill>
              </a:rPr>
              <a:t>follow the official website</a:t>
            </a:r>
            <a:r>
              <a:rPr lang="en-AU" sz="2400" b="1" dirty="0">
                <a:solidFill>
                  <a:srgbClr val="C00000"/>
                </a:solidFill>
              </a:rPr>
              <a:t> </a:t>
            </a:r>
            <a:r>
              <a:rPr lang="en-AU" sz="2400" b="1" dirty="0"/>
              <a:t>of Higher Education Deportment Raipur for further instructions.</a:t>
            </a:r>
          </a:p>
          <a:p>
            <a:endParaRPr lang="en-AU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dirty="0"/>
              <a:t>Follow the </a:t>
            </a:r>
            <a:r>
              <a:rPr lang="en-AU" sz="2400" b="1" dirty="0">
                <a:solidFill>
                  <a:srgbClr val="FFFF00"/>
                </a:solidFill>
              </a:rPr>
              <a:t>social media platforms</a:t>
            </a:r>
            <a:r>
              <a:rPr lang="en-AU" sz="2400" b="1" dirty="0">
                <a:solidFill>
                  <a:srgbClr val="C00000"/>
                </a:solidFill>
              </a:rPr>
              <a:t> </a:t>
            </a:r>
            <a:r>
              <a:rPr lang="en-AU" sz="2400" b="1" dirty="0"/>
              <a:t>of Higher Education Deportment Raipur CG. –( You tube , </a:t>
            </a:r>
            <a:r>
              <a:rPr lang="en-AU" sz="2400" b="1" dirty="0" err="1"/>
              <a:t>Instagram</a:t>
            </a:r>
            <a:r>
              <a:rPr lang="en-AU" sz="2400" b="1" dirty="0"/>
              <a:t>, X ( twitter) , </a:t>
            </a:r>
            <a:r>
              <a:rPr lang="en-AU" sz="2400" b="1" dirty="0" err="1"/>
              <a:t>Facebook</a:t>
            </a:r>
            <a:r>
              <a:rPr lang="en-AU" sz="2400" b="1" dirty="0"/>
              <a:t> page ))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5890783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6C1044A-C7E4-517B-432B-838BEE52F9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656" y="395289"/>
            <a:ext cx="8834438" cy="6067422"/>
          </a:xfrm>
        </p:spPr>
      </p:pic>
    </p:spTree>
    <p:extLst>
      <p:ext uri="{BB962C8B-B14F-4D97-AF65-F5344CB8AC3E}">
        <p14:creationId xmlns:p14="http://schemas.microsoft.com/office/powerpoint/2010/main" val="40974893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B517341-5917-DCA3-E194-D67CE10A5541}"/>
              </a:ext>
            </a:extLst>
          </p:cNvPr>
          <p:cNvSpPr/>
          <p:nvPr/>
        </p:nvSpPr>
        <p:spPr>
          <a:xfrm>
            <a:off x="914400" y="1047750"/>
            <a:ext cx="9829799" cy="49910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000" b="1" dirty="0">
                <a:latin typeface="Cooper Std Black" pitchFamily="18" charset="0"/>
              </a:rPr>
              <a:t>Thanking You</a:t>
            </a:r>
            <a:endParaRPr lang="en-US" sz="5400" b="1" dirty="0">
              <a:latin typeface="Cooper Std Blac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204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C6B35-4E0D-F0C4-72A1-29EC59E7C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881061"/>
          </a:xfrm>
        </p:spPr>
        <p:txBody>
          <a:bodyPr/>
          <a:lstStyle/>
          <a:p>
            <a:r>
              <a:rPr lang="en-AU" dirty="0">
                <a:solidFill>
                  <a:srgbClr val="C00000"/>
                </a:solidFill>
              </a:rPr>
              <a:t>COMPARISON 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14C4D9A-CB48-1421-4ABC-7915FAC55D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0288210"/>
              </p:ext>
            </p:extLst>
          </p:nvPr>
        </p:nvGraphicFramePr>
        <p:xfrm>
          <a:off x="914400" y="1685924"/>
          <a:ext cx="10670381" cy="5080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2496">
                  <a:extLst>
                    <a:ext uri="{9D8B030D-6E8A-4147-A177-3AD203B41FA5}">
                      <a16:colId xmlns:a16="http://schemas.microsoft.com/office/drawing/2014/main" val="1801380339"/>
                    </a:ext>
                  </a:extLst>
                </a:gridCol>
                <a:gridCol w="5297885">
                  <a:extLst>
                    <a:ext uri="{9D8B030D-6E8A-4147-A177-3AD203B41FA5}">
                      <a16:colId xmlns:a16="http://schemas.microsoft.com/office/drawing/2014/main" val="1781554040"/>
                    </a:ext>
                  </a:extLst>
                </a:gridCol>
              </a:tblGrid>
              <a:tr h="625674">
                <a:tc>
                  <a:txBody>
                    <a:bodyPr/>
                    <a:lstStyle/>
                    <a:p>
                      <a:r>
                        <a:rPr lang="en-AU" sz="2000" b="1" dirty="0"/>
                        <a:t>NATIONAL EDUCATION POLICY  1986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NATIONAL EDUCATION POLICY 2020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10969"/>
                  </a:ext>
                </a:extLst>
              </a:tr>
              <a:tr h="625674">
                <a:tc>
                  <a:txBody>
                    <a:bodyPr/>
                    <a:lstStyle/>
                    <a:p>
                      <a:r>
                        <a:rPr lang="en-AU" sz="2000" b="1" dirty="0"/>
                        <a:t>Only 3years UG program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3 or 4 years UG program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870871"/>
                  </a:ext>
                </a:extLst>
              </a:tr>
              <a:tr h="625674">
                <a:tc>
                  <a:txBody>
                    <a:bodyPr/>
                    <a:lstStyle/>
                    <a:p>
                      <a:r>
                        <a:rPr lang="en-AU" sz="2000" b="1" dirty="0"/>
                        <a:t>Annual Pattern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Semester Pattern 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837177"/>
                  </a:ext>
                </a:extLst>
              </a:tr>
              <a:tr h="625674">
                <a:tc>
                  <a:txBody>
                    <a:bodyPr/>
                    <a:lstStyle/>
                    <a:p>
                      <a:r>
                        <a:rPr lang="en-AU" sz="2000" b="1" dirty="0"/>
                        <a:t>No Credit based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Credit based  Choice System 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5251400"/>
                  </a:ext>
                </a:extLst>
              </a:tr>
              <a:tr h="625674">
                <a:tc>
                  <a:txBody>
                    <a:bodyPr/>
                    <a:lstStyle/>
                    <a:p>
                      <a:r>
                        <a:rPr lang="en-AU" sz="2000" b="1" dirty="0"/>
                        <a:t>No internal assessment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Internal assessment 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406489"/>
                  </a:ext>
                </a:extLst>
              </a:tr>
              <a:tr h="625674">
                <a:tc>
                  <a:txBody>
                    <a:bodyPr/>
                    <a:lstStyle/>
                    <a:p>
                      <a:r>
                        <a:rPr lang="en-AU" sz="2000" b="1" dirty="0"/>
                        <a:t>No Honours  Program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Honours or Honours with Research Program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847013"/>
                  </a:ext>
                </a:extLst>
              </a:tr>
              <a:tr h="625674">
                <a:tc>
                  <a:txBody>
                    <a:bodyPr/>
                    <a:lstStyle/>
                    <a:p>
                      <a:r>
                        <a:rPr lang="en-AU" sz="2000" b="1" dirty="0"/>
                        <a:t>No Internship system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Internship system 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21569"/>
                  </a:ext>
                </a:extLst>
              </a:tr>
              <a:tr h="625674">
                <a:tc>
                  <a:txBody>
                    <a:bodyPr/>
                    <a:lstStyle/>
                    <a:p>
                      <a:r>
                        <a:rPr lang="en-AU" sz="2000" b="1" dirty="0"/>
                        <a:t>Not allow to exit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000" b="1" dirty="0"/>
                        <a:t>Multiple exit and multiple entry 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715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9387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BE600-9D9F-2693-7601-FB209B01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solidFill>
            <a:srgbClr val="00B050"/>
          </a:solidFill>
        </p:spPr>
        <p:txBody>
          <a:bodyPr/>
          <a:lstStyle/>
          <a:p>
            <a:r>
              <a:rPr lang="en-AU" dirty="0">
                <a:solidFill>
                  <a:schemeClr val="bg1"/>
                </a:solidFill>
              </a:rPr>
              <a:t>SEMESTER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28CAA-4164-D110-244D-1193ECC04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b="1" dirty="0"/>
              <a:t>Duration -  6 months </a:t>
            </a:r>
            <a:endParaRPr lang="en-AU" b="1" dirty="0"/>
          </a:p>
          <a:p>
            <a:r>
              <a:rPr lang="en-AU" sz="2800" b="1" dirty="0"/>
              <a:t>15 weeks / 90 days teaching - learning periods </a:t>
            </a:r>
            <a:endParaRPr lang="en-US" sz="2800" b="1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007D197-4F8E-501B-1CCC-D92AA026D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880518"/>
              </p:ext>
            </p:extLst>
          </p:nvPr>
        </p:nvGraphicFramePr>
        <p:xfrm>
          <a:off x="989401" y="3706020"/>
          <a:ext cx="10428695" cy="23899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085739">
                  <a:extLst>
                    <a:ext uri="{9D8B030D-6E8A-4147-A177-3AD203B41FA5}">
                      <a16:colId xmlns:a16="http://schemas.microsoft.com/office/drawing/2014/main" val="2243451698"/>
                    </a:ext>
                  </a:extLst>
                </a:gridCol>
                <a:gridCol w="2085739">
                  <a:extLst>
                    <a:ext uri="{9D8B030D-6E8A-4147-A177-3AD203B41FA5}">
                      <a16:colId xmlns:a16="http://schemas.microsoft.com/office/drawing/2014/main" val="2257883108"/>
                    </a:ext>
                  </a:extLst>
                </a:gridCol>
                <a:gridCol w="2085739">
                  <a:extLst>
                    <a:ext uri="{9D8B030D-6E8A-4147-A177-3AD203B41FA5}">
                      <a16:colId xmlns:a16="http://schemas.microsoft.com/office/drawing/2014/main" val="3650925511"/>
                    </a:ext>
                  </a:extLst>
                </a:gridCol>
                <a:gridCol w="2085739">
                  <a:extLst>
                    <a:ext uri="{9D8B030D-6E8A-4147-A177-3AD203B41FA5}">
                      <a16:colId xmlns:a16="http://schemas.microsoft.com/office/drawing/2014/main" val="1485707215"/>
                    </a:ext>
                  </a:extLst>
                </a:gridCol>
                <a:gridCol w="2085739">
                  <a:extLst>
                    <a:ext uri="{9D8B030D-6E8A-4147-A177-3AD203B41FA5}">
                      <a16:colId xmlns:a16="http://schemas.microsoft.com/office/drawing/2014/main" val="2454920261"/>
                    </a:ext>
                  </a:extLst>
                </a:gridCol>
              </a:tblGrid>
              <a:tr h="1194990">
                <a:tc rowSpan="2"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First Year  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Semester -1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/>
                        <a:t>20 credit </a:t>
                      </a:r>
                      <a:endParaRPr lang="en-US" sz="2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40 credit </a:t>
                      </a:r>
                      <a:endParaRPr lang="en-US" sz="28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Certificate </a:t>
                      </a:r>
                    </a:p>
                    <a:p>
                      <a:pPr algn="ctr"/>
                      <a:r>
                        <a:rPr lang="en-AU" sz="2800" dirty="0"/>
                        <a:t>( 44 credit)</a:t>
                      </a:r>
                      <a:endParaRPr lang="en-US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5222551"/>
                  </a:ext>
                </a:extLst>
              </a:tr>
              <a:tr h="119499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Semester</a:t>
                      </a:r>
                      <a:r>
                        <a:rPr lang="en-AU" sz="2400" dirty="0"/>
                        <a:t> -</a:t>
                      </a:r>
                      <a:r>
                        <a:rPr lang="en-AU" sz="2400" b="1" dirty="0"/>
                        <a:t>2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b="1" dirty="0"/>
                        <a:t>20</a:t>
                      </a:r>
                      <a:r>
                        <a:rPr lang="en-AU" sz="2400" dirty="0"/>
                        <a:t> </a:t>
                      </a:r>
                      <a:r>
                        <a:rPr lang="en-AU" sz="2400" b="1" dirty="0"/>
                        <a:t>credit</a:t>
                      </a:r>
                      <a:r>
                        <a:rPr lang="en-AU" sz="2400" dirty="0"/>
                        <a:t> 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253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414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A1D1A-8E02-61C0-48FA-27B5B13D5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FF0000"/>
                </a:solidFill>
              </a:rPr>
              <a:t>Continued....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EFEA1E1-2EC7-B549-5410-05D9580F2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5949"/>
              </p:ext>
            </p:extLst>
          </p:nvPr>
        </p:nvGraphicFramePr>
        <p:xfrm>
          <a:off x="989400" y="1698625"/>
          <a:ext cx="10428695" cy="23899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085739">
                  <a:extLst>
                    <a:ext uri="{9D8B030D-6E8A-4147-A177-3AD203B41FA5}">
                      <a16:colId xmlns:a16="http://schemas.microsoft.com/office/drawing/2014/main" val="2243451698"/>
                    </a:ext>
                  </a:extLst>
                </a:gridCol>
                <a:gridCol w="2085739">
                  <a:extLst>
                    <a:ext uri="{9D8B030D-6E8A-4147-A177-3AD203B41FA5}">
                      <a16:colId xmlns:a16="http://schemas.microsoft.com/office/drawing/2014/main" val="2257883108"/>
                    </a:ext>
                  </a:extLst>
                </a:gridCol>
                <a:gridCol w="2085739">
                  <a:extLst>
                    <a:ext uri="{9D8B030D-6E8A-4147-A177-3AD203B41FA5}">
                      <a16:colId xmlns:a16="http://schemas.microsoft.com/office/drawing/2014/main" val="3650925511"/>
                    </a:ext>
                  </a:extLst>
                </a:gridCol>
                <a:gridCol w="2085739">
                  <a:extLst>
                    <a:ext uri="{9D8B030D-6E8A-4147-A177-3AD203B41FA5}">
                      <a16:colId xmlns:a16="http://schemas.microsoft.com/office/drawing/2014/main" val="1485707215"/>
                    </a:ext>
                  </a:extLst>
                </a:gridCol>
                <a:gridCol w="2085739">
                  <a:extLst>
                    <a:ext uri="{9D8B030D-6E8A-4147-A177-3AD203B41FA5}">
                      <a16:colId xmlns:a16="http://schemas.microsoft.com/office/drawing/2014/main" val="2454920261"/>
                    </a:ext>
                  </a:extLst>
                </a:gridCol>
              </a:tblGrid>
              <a:tr h="1194990">
                <a:tc rowSpan="2">
                  <a:txBody>
                    <a:bodyPr/>
                    <a:lstStyle/>
                    <a:p>
                      <a:pPr algn="ctr"/>
                      <a:r>
                        <a:rPr lang="en-AU" sz="2800" b="1" dirty="0"/>
                        <a:t>Second  Year  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/>
                        <a:t>Semester -3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/>
                        <a:t>20 credit </a:t>
                      </a:r>
                      <a:endParaRPr lang="en-US" sz="28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AU" sz="2800" b="1" dirty="0"/>
                        <a:t>40 credits </a:t>
                      </a:r>
                      <a:endParaRPr lang="en-US" sz="28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AU" sz="2800" b="1" dirty="0"/>
                        <a:t>DIPLOMA   </a:t>
                      </a:r>
                    </a:p>
                    <a:p>
                      <a:pPr algn="ctr"/>
                      <a:r>
                        <a:rPr lang="en-AU" sz="2800" b="1" dirty="0"/>
                        <a:t>( 84 credits)</a:t>
                      </a:r>
                      <a:endParaRPr lang="en-US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5222551"/>
                  </a:ext>
                </a:extLst>
              </a:tr>
              <a:tr h="119499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/>
                        <a:t>Semester -4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/>
                        <a:t>20 credit </a:t>
                      </a:r>
                      <a:endParaRPr lang="en-US" sz="28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25322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0FD07E6-FECC-7B33-1349-3EA0B74423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841234"/>
              </p:ext>
            </p:extLst>
          </p:nvPr>
        </p:nvGraphicFramePr>
        <p:xfrm>
          <a:off x="989400" y="4196951"/>
          <a:ext cx="10428695" cy="23899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085739">
                  <a:extLst>
                    <a:ext uri="{9D8B030D-6E8A-4147-A177-3AD203B41FA5}">
                      <a16:colId xmlns:a16="http://schemas.microsoft.com/office/drawing/2014/main" val="2243451698"/>
                    </a:ext>
                  </a:extLst>
                </a:gridCol>
                <a:gridCol w="2085739">
                  <a:extLst>
                    <a:ext uri="{9D8B030D-6E8A-4147-A177-3AD203B41FA5}">
                      <a16:colId xmlns:a16="http://schemas.microsoft.com/office/drawing/2014/main" val="2257883108"/>
                    </a:ext>
                  </a:extLst>
                </a:gridCol>
                <a:gridCol w="2085739">
                  <a:extLst>
                    <a:ext uri="{9D8B030D-6E8A-4147-A177-3AD203B41FA5}">
                      <a16:colId xmlns:a16="http://schemas.microsoft.com/office/drawing/2014/main" val="3650925511"/>
                    </a:ext>
                  </a:extLst>
                </a:gridCol>
                <a:gridCol w="2085739">
                  <a:extLst>
                    <a:ext uri="{9D8B030D-6E8A-4147-A177-3AD203B41FA5}">
                      <a16:colId xmlns:a16="http://schemas.microsoft.com/office/drawing/2014/main" val="1485707215"/>
                    </a:ext>
                  </a:extLst>
                </a:gridCol>
                <a:gridCol w="2085739">
                  <a:extLst>
                    <a:ext uri="{9D8B030D-6E8A-4147-A177-3AD203B41FA5}">
                      <a16:colId xmlns:a16="http://schemas.microsoft.com/office/drawing/2014/main" val="2454920261"/>
                    </a:ext>
                  </a:extLst>
                </a:gridCol>
              </a:tblGrid>
              <a:tr h="1194990">
                <a:tc rowSpan="2">
                  <a:txBody>
                    <a:bodyPr/>
                    <a:lstStyle/>
                    <a:p>
                      <a:pPr algn="ctr"/>
                      <a:r>
                        <a:rPr lang="en-AU" sz="2800" b="1" dirty="0"/>
                        <a:t>Third  Year  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/>
                        <a:t>Semester -5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/>
                        <a:t>20 credit </a:t>
                      </a:r>
                      <a:endParaRPr lang="en-US" sz="28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AU" sz="2800" b="1" dirty="0"/>
                        <a:t>40 credits  </a:t>
                      </a:r>
                      <a:endParaRPr lang="en-US" sz="28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AU" sz="2800" b="1" dirty="0"/>
                        <a:t>DEGREE   </a:t>
                      </a:r>
                    </a:p>
                    <a:p>
                      <a:pPr algn="ctr"/>
                      <a:r>
                        <a:rPr lang="en-AU" sz="2800" b="1" dirty="0"/>
                        <a:t>( 120 credit)</a:t>
                      </a:r>
                      <a:endParaRPr lang="en-US" sz="2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5222551"/>
                  </a:ext>
                </a:extLst>
              </a:tr>
              <a:tr h="119499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/>
                        <a:t>Semester -6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/>
                        <a:t>20 credit </a:t>
                      </a:r>
                      <a:endParaRPr lang="en-US" sz="28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253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8720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C5629-7FA8-6388-69C8-6C2DA8991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FF0000"/>
                </a:solidFill>
              </a:rPr>
              <a:t>Continued...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70604F1A-3309-45FC-F996-487F479866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7228394"/>
              </p:ext>
            </p:extLst>
          </p:nvPr>
        </p:nvGraphicFramePr>
        <p:xfrm>
          <a:off x="822326" y="2033986"/>
          <a:ext cx="10786270" cy="39319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157254">
                  <a:extLst>
                    <a:ext uri="{9D8B030D-6E8A-4147-A177-3AD203B41FA5}">
                      <a16:colId xmlns:a16="http://schemas.microsoft.com/office/drawing/2014/main" val="2243451698"/>
                    </a:ext>
                  </a:extLst>
                </a:gridCol>
                <a:gridCol w="2157254">
                  <a:extLst>
                    <a:ext uri="{9D8B030D-6E8A-4147-A177-3AD203B41FA5}">
                      <a16:colId xmlns:a16="http://schemas.microsoft.com/office/drawing/2014/main" val="2257883108"/>
                    </a:ext>
                  </a:extLst>
                </a:gridCol>
                <a:gridCol w="2157254">
                  <a:extLst>
                    <a:ext uri="{9D8B030D-6E8A-4147-A177-3AD203B41FA5}">
                      <a16:colId xmlns:a16="http://schemas.microsoft.com/office/drawing/2014/main" val="3650925511"/>
                    </a:ext>
                  </a:extLst>
                </a:gridCol>
                <a:gridCol w="2157254">
                  <a:extLst>
                    <a:ext uri="{9D8B030D-6E8A-4147-A177-3AD203B41FA5}">
                      <a16:colId xmlns:a16="http://schemas.microsoft.com/office/drawing/2014/main" val="1485707215"/>
                    </a:ext>
                  </a:extLst>
                </a:gridCol>
                <a:gridCol w="2157254">
                  <a:extLst>
                    <a:ext uri="{9D8B030D-6E8A-4147-A177-3AD203B41FA5}">
                      <a16:colId xmlns:a16="http://schemas.microsoft.com/office/drawing/2014/main" val="2454920261"/>
                    </a:ext>
                  </a:extLst>
                </a:gridCol>
              </a:tblGrid>
              <a:tr h="1460897">
                <a:tc rowSpan="2"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Fourth   Year</a:t>
                      </a:r>
                    </a:p>
                    <a:p>
                      <a:pPr algn="ctr"/>
                      <a:r>
                        <a:rPr lang="en-AU" sz="2800" dirty="0"/>
                        <a:t>  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Semester -7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20 credit </a:t>
                      </a:r>
                      <a:endParaRPr lang="en-US" sz="28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40 credits  </a:t>
                      </a:r>
                      <a:endParaRPr lang="en-US" sz="28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HONOURS DEGREE   </a:t>
                      </a:r>
                    </a:p>
                    <a:p>
                      <a:pPr algn="ctr"/>
                      <a:r>
                        <a:rPr lang="en-AU" sz="2800" dirty="0"/>
                        <a:t>( 160 credit) </a:t>
                      </a:r>
                    </a:p>
                    <a:p>
                      <a:pPr algn="ctr"/>
                      <a:r>
                        <a:rPr lang="en-AU" sz="2800" dirty="0"/>
                        <a:t>OR</a:t>
                      </a:r>
                    </a:p>
                    <a:p>
                      <a:pPr algn="ctr"/>
                      <a:r>
                        <a:rPr lang="en-AU" sz="2800" dirty="0"/>
                        <a:t>HONOURS WITH RESEARCH ( 164)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5222551"/>
                  </a:ext>
                </a:extLst>
              </a:tr>
              <a:tr h="146089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/>
                        <a:t>Semester -8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b="1" dirty="0"/>
                        <a:t>20 credit or </a:t>
                      </a:r>
                    </a:p>
                    <a:p>
                      <a:pPr algn="ctr"/>
                      <a:r>
                        <a:rPr lang="en-AU" sz="2800" b="1" dirty="0"/>
                        <a:t>24 credit </a:t>
                      </a:r>
                      <a:endParaRPr lang="en-US" sz="28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253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000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080CA-1ADD-45C1-CAF4-3657A61FA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FF0000"/>
                </a:solidFill>
              </a:rPr>
              <a:t>SEMESTER WISE PROMOTION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76EA8B9C-0D91-5F5D-779D-C476ED6F93CF}"/>
              </a:ext>
            </a:extLst>
          </p:cNvPr>
          <p:cNvSpPr/>
          <p:nvPr/>
        </p:nvSpPr>
        <p:spPr>
          <a:xfrm>
            <a:off x="1095376" y="1935290"/>
            <a:ext cx="2964656" cy="1112836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b="1" dirty="0"/>
              <a:t>Odd semester: 1, 3, 5</a:t>
            </a:r>
            <a:endParaRPr lang="en-US" sz="2400" b="1" dirty="0"/>
          </a:p>
        </p:txBody>
      </p:sp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E5C24D21-C23F-46C0-B6C5-EED4043BB73B}"/>
              </a:ext>
            </a:extLst>
          </p:cNvPr>
          <p:cNvSpPr/>
          <p:nvPr/>
        </p:nvSpPr>
        <p:spPr>
          <a:xfrm>
            <a:off x="7686676" y="1935290"/>
            <a:ext cx="3826668" cy="1112836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b="1" dirty="0"/>
              <a:t>Even  semester: 2, 4, 6</a:t>
            </a:r>
            <a:endParaRPr lang="en-US" sz="24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ED0567-4A0A-E172-0568-1F12292D9A25}"/>
              </a:ext>
            </a:extLst>
          </p:cNvPr>
          <p:cNvSpPr txBox="1"/>
          <p:nvPr/>
        </p:nvSpPr>
        <p:spPr>
          <a:xfrm>
            <a:off x="4729163" y="1764506"/>
            <a:ext cx="2855118" cy="1473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B617BAE5-1ED4-DA9F-EDC7-C6FC413D5E6F}"/>
              </a:ext>
            </a:extLst>
          </p:cNvPr>
          <p:cNvSpPr/>
          <p:nvPr/>
        </p:nvSpPr>
        <p:spPr>
          <a:xfrm>
            <a:off x="4060034" y="1764505"/>
            <a:ext cx="3524248" cy="1319214"/>
          </a:xfrm>
          <a:prstGeom prst="rightArrow">
            <a:avLst>
              <a:gd name="adj1" fmla="val 33853"/>
              <a:gd name="adj2" fmla="val 171929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b="1" dirty="0"/>
              <a:t>Direct Promotion</a:t>
            </a:r>
            <a:r>
              <a:rPr lang="en-AU" b="1" dirty="0"/>
              <a:t> </a:t>
            </a:r>
            <a:endParaRPr lang="en-US" b="1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A91DBC-B66E-C00E-6534-B2D03E0ECE48}"/>
              </a:ext>
            </a:extLst>
          </p:cNvPr>
          <p:cNvSpPr/>
          <p:nvPr/>
        </p:nvSpPr>
        <p:spPr>
          <a:xfrm>
            <a:off x="490537" y="3510885"/>
            <a:ext cx="3390901" cy="122145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b="1" dirty="0"/>
              <a:t>SEMESTER -2</a:t>
            </a:r>
            <a:endParaRPr lang="en-US" sz="2400" b="1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ACF0B03-B59D-C0DC-73C5-F0E0FAE81023}"/>
              </a:ext>
            </a:extLst>
          </p:cNvPr>
          <p:cNvSpPr/>
          <p:nvPr/>
        </p:nvSpPr>
        <p:spPr>
          <a:xfrm>
            <a:off x="8417719" y="3619501"/>
            <a:ext cx="2856300" cy="122145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b="1" dirty="0"/>
              <a:t>SEMESTER - 3</a:t>
            </a:r>
            <a:endParaRPr lang="en-US" sz="2400" b="1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69234D4-6EE7-70E1-ED05-3EA24049CA20}"/>
              </a:ext>
            </a:extLst>
          </p:cNvPr>
          <p:cNvSpPr/>
          <p:nvPr/>
        </p:nvSpPr>
        <p:spPr>
          <a:xfrm>
            <a:off x="642937" y="5241261"/>
            <a:ext cx="3417095" cy="111283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b="1" dirty="0"/>
              <a:t>SEMESTER</a:t>
            </a:r>
            <a:r>
              <a:rPr lang="en-AU" sz="2400" dirty="0"/>
              <a:t> </a:t>
            </a:r>
            <a:r>
              <a:rPr lang="en-AU" sz="2400" b="1" dirty="0"/>
              <a:t>-4</a:t>
            </a:r>
            <a:endParaRPr lang="en-US" sz="2400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F7B8C69-BF02-606A-4503-381E2FB19676}"/>
              </a:ext>
            </a:extLst>
          </p:cNvPr>
          <p:cNvSpPr/>
          <p:nvPr/>
        </p:nvSpPr>
        <p:spPr>
          <a:xfrm>
            <a:off x="8715375" y="5131594"/>
            <a:ext cx="2856300" cy="111283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b="1" dirty="0"/>
              <a:t>SEMESTER -5</a:t>
            </a:r>
            <a:endParaRPr lang="en-US" sz="2400" b="1" dirty="0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6CD4403E-D1E6-7C0E-BAD2-A4804E97F026}"/>
              </a:ext>
            </a:extLst>
          </p:cNvPr>
          <p:cNvSpPr/>
          <p:nvPr/>
        </p:nvSpPr>
        <p:spPr>
          <a:xfrm>
            <a:off x="3881438" y="3227196"/>
            <a:ext cx="4655344" cy="170278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/>
              <a:t>Earn min. 50% credits in 1+2 Sem.</a:t>
            </a:r>
            <a:endParaRPr lang="en-US" b="1" dirty="0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15257C65-1C53-57A7-2C61-999E037D7B68}"/>
              </a:ext>
            </a:extLst>
          </p:cNvPr>
          <p:cNvSpPr/>
          <p:nvPr/>
        </p:nvSpPr>
        <p:spPr>
          <a:xfrm>
            <a:off x="4060032" y="4957571"/>
            <a:ext cx="4655344" cy="169459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r>
              <a:rPr lang="en-AU" b="1" dirty="0"/>
              <a:t>Earn min. 50% credits in 3+4 Sem.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AU" b="1" dirty="0"/>
              <a:t>Must have cleared 1and 2 Sem.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23009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43AB8-464A-D358-BF99-1FF67BAAE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FF0000"/>
                </a:solidFill>
              </a:rPr>
              <a:t>Continued....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4C10123C-F046-6E33-60E2-D524FE1532BE}"/>
              </a:ext>
            </a:extLst>
          </p:cNvPr>
          <p:cNvSpPr/>
          <p:nvPr/>
        </p:nvSpPr>
        <p:spPr>
          <a:xfrm>
            <a:off x="1407318" y="1863851"/>
            <a:ext cx="8546308" cy="1243679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b="1" dirty="0"/>
              <a:t>No provision of Supplementary Exam or Revaluation</a:t>
            </a:r>
            <a:r>
              <a:rPr lang="en-AU" sz="2400" b="1" dirty="0"/>
              <a:t> </a:t>
            </a:r>
            <a:endParaRPr lang="en-US" sz="2400" b="1" dirty="0"/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0115131B-BCCE-E027-0B79-D690D5CD8155}"/>
              </a:ext>
            </a:extLst>
          </p:cNvPr>
          <p:cNvSpPr/>
          <p:nvPr/>
        </p:nvSpPr>
        <p:spPr>
          <a:xfrm>
            <a:off x="1407318" y="3429000"/>
            <a:ext cx="8677277" cy="1207962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b="1" dirty="0"/>
              <a:t>Any one can clear their backlog courses in co respective semester exam</a:t>
            </a:r>
            <a:r>
              <a:rPr lang="en-AU" sz="2400" b="1" dirty="0"/>
              <a:t>.</a:t>
            </a:r>
            <a:endParaRPr lang="en-US" sz="2400" b="1" dirty="0"/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E3CFBB6E-814B-1D48-6AD2-FA4677A9765D}"/>
              </a:ext>
            </a:extLst>
          </p:cNvPr>
          <p:cNvSpPr/>
          <p:nvPr/>
        </p:nvSpPr>
        <p:spPr>
          <a:xfrm>
            <a:off x="1436501" y="4839624"/>
            <a:ext cx="8677277" cy="1207962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b="1" dirty="0"/>
              <a:t>Provision of special exam after declaration of 6 semester result to clear any backlog courses of 5 and 6 semester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89284216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AnalogousFromLightSeed_2SEEDS">
      <a:dk1>
        <a:srgbClr val="000000"/>
      </a:dk1>
      <a:lt1>
        <a:srgbClr val="FFFFFF"/>
      </a:lt1>
      <a:dk2>
        <a:srgbClr val="413424"/>
      </a:dk2>
      <a:lt2>
        <a:srgbClr val="E8E5E2"/>
      </a:lt2>
      <a:accent1>
        <a:srgbClr val="7E9FBA"/>
      </a:accent1>
      <a:accent2>
        <a:srgbClr val="80A9AA"/>
      </a:accent2>
      <a:accent3>
        <a:srgbClr val="969CC7"/>
      </a:accent3>
      <a:accent4>
        <a:srgbClr val="BA867E"/>
      </a:accent4>
      <a:accent5>
        <a:srgbClr val="B89D7B"/>
      </a:accent5>
      <a:accent6>
        <a:srgbClr val="A5A470"/>
      </a:accent6>
      <a:hlink>
        <a:srgbClr val="9F795B"/>
      </a:hlink>
      <a:folHlink>
        <a:srgbClr val="7F7F7F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2325</Words>
  <Application>Microsoft Office PowerPoint</Application>
  <PresentationFormat>Widescreen</PresentationFormat>
  <Paragraphs>693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FrostyVTI</vt:lpstr>
      <vt:lpstr>NATIONAL EDUCATION POLICY 2020</vt:lpstr>
      <vt:lpstr>NEP 2020  DEPARTMENT OF HIGHER EDUCATION CHHATTISGARH </vt:lpstr>
      <vt:lpstr>CONTINUED....</vt:lpstr>
      <vt:lpstr>COMPARISON </vt:lpstr>
      <vt:lpstr>SEMESTER </vt:lpstr>
      <vt:lpstr>Continued....</vt:lpstr>
      <vt:lpstr>Continued...</vt:lpstr>
      <vt:lpstr>SEMESTER WISE PROMOTION </vt:lpstr>
      <vt:lpstr>Continued....</vt:lpstr>
      <vt:lpstr>CREDIT SYSTEM </vt:lpstr>
      <vt:lpstr>Course Curriculum Framework of UG program ( CCFUP)</vt:lpstr>
      <vt:lpstr>COURSE CURRICULUM FRAMEWORK  (CCF)</vt:lpstr>
      <vt:lpstr>CCFUP : Multidisciplinary Courses </vt:lpstr>
      <vt:lpstr>Continued....</vt:lpstr>
      <vt:lpstr>PowerPoint Presentation</vt:lpstr>
      <vt:lpstr>Continued...</vt:lpstr>
      <vt:lpstr>PowerPoint Presentation</vt:lpstr>
      <vt:lpstr>PowerPoint Presentation</vt:lpstr>
      <vt:lpstr>CCF  for B.A. 1st and 2nd semester  ( 1st Year)</vt:lpstr>
      <vt:lpstr>CCF For B.A. 3rd  &amp; 4th semester ( 2nd Year)  </vt:lpstr>
      <vt:lpstr>CCF For B.A. 5th   &amp; 6th semester ( 3rd Year)  </vt:lpstr>
      <vt:lpstr>CCF for 4th Year (7th and 8th Semester) </vt:lpstr>
      <vt:lpstr>COURSE ASSESSMENT </vt:lpstr>
      <vt:lpstr>CONTINUED....</vt:lpstr>
      <vt:lpstr>CIA (Continuous Internal Assessment) – At college level </vt:lpstr>
      <vt:lpstr>PowerPoint Presentation</vt:lpstr>
      <vt:lpstr>ESE (END SEMESTER EXAMINATION)</vt:lpstr>
      <vt:lpstr>Later Grade,  Grade Point, Credit Points, SGPA and CGPA</vt:lpstr>
      <vt:lpstr>Grade point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EDUCATION POLICY 2020</dc:title>
  <dc:creator>manish.ap.geo@gmail.com</dc:creator>
  <cp:lastModifiedBy>manish.ap.geo@gmail.com</cp:lastModifiedBy>
  <cp:revision>25</cp:revision>
  <dcterms:created xsi:type="dcterms:W3CDTF">2024-06-28T01:47:07Z</dcterms:created>
  <dcterms:modified xsi:type="dcterms:W3CDTF">2024-07-01T03:18:33Z</dcterms:modified>
</cp:coreProperties>
</file>